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95" r:id="rId3"/>
    <p:sldId id="306" r:id="rId4"/>
    <p:sldId id="291" r:id="rId5"/>
    <p:sldId id="305" r:id="rId6"/>
    <p:sldId id="296" r:id="rId7"/>
    <p:sldId id="297" r:id="rId8"/>
    <p:sldId id="294" r:id="rId9"/>
    <p:sldId id="298" r:id="rId10"/>
    <p:sldId id="293" r:id="rId11"/>
    <p:sldId id="299" r:id="rId12"/>
    <p:sldId id="259" r:id="rId13"/>
    <p:sldId id="260" r:id="rId14"/>
    <p:sldId id="262" r:id="rId15"/>
    <p:sldId id="264" r:id="rId16"/>
    <p:sldId id="265" r:id="rId17"/>
    <p:sldId id="267" r:id="rId18"/>
    <p:sldId id="268" r:id="rId19"/>
    <p:sldId id="271" r:id="rId20"/>
    <p:sldId id="272" r:id="rId21"/>
    <p:sldId id="273" r:id="rId22"/>
    <p:sldId id="289" r:id="rId23"/>
    <p:sldId id="303" r:id="rId24"/>
    <p:sldId id="304" r:id="rId25"/>
    <p:sldId id="300" r:id="rId26"/>
    <p:sldId id="302" r:id="rId27"/>
    <p:sldId id="301" r:id="rId28"/>
    <p:sldId id="270" r:id="rId29"/>
    <p:sldId id="269" r:id="rId30"/>
    <p:sldId id="274" r:id="rId31"/>
    <p:sldId id="276" r:id="rId32"/>
    <p:sldId id="286" r:id="rId33"/>
    <p:sldId id="287" r:id="rId34"/>
    <p:sldId id="277" r:id="rId35"/>
    <p:sldId id="278" r:id="rId36"/>
    <p:sldId id="279" r:id="rId37"/>
    <p:sldId id="280" r:id="rId38"/>
    <p:sldId id="28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0" autoAdjust="0"/>
    <p:restoredTop sz="93020" autoAdjust="0"/>
  </p:normalViewPr>
  <p:slideViewPr>
    <p:cSldViewPr snapToGrid="0" snapToObjects="1">
      <p:cViewPr varScale="1">
        <p:scale>
          <a:sx n="107" d="100"/>
          <a:sy n="107" d="100"/>
        </p:scale>
        <p:origin x="135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79882-BEEA-7949-94B2-B0A8D6CB335D}"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4E1BDF9C-5096-9A42-BC5A-759E8C6D197F}">
      <dgm:prSet phldrT="[Text]"/>
      <dgm:spPr/>
      <dgm:t>
        <a:bodyPr/>
        <a:lstStyle/>
        <a:p>
          <a:r>
            <a:rPr lang="en-US" dirty="0" smtClean="0">
              <a:solidFill>
                <a:schemeClr val="tx2">
                  <a:lumMod val="50000"/>
                </a:schemeClr>
              </a:solidFill>
            </a:rPr>
            <a:t>Psychopathological features</a:t>
          </a:r>
          <a:endParaRPr lang="en-US" dirty="0">
            <a:solidFill>
              <a:schemeClr val="tx2">
                <a:lumMod val="50000"/>
              </a:schemeClr>
            </a:solidFill>
          </a:endParaRPr>
        </a:p>
      </dgm:t>
    </dgm:pt>
    <dgm:pt modelId="{7BB405C3-91F2-3345-922F-5E6C59292AEE}" type="parTrans" cxnId="{C89D3BF7-E4F4-694E-817E-0150253CAFC3}">
      <dgm:prSet/>
      <dgm:spPr/>
      <dgm:t>
        <a:bodyPr/>
        <a:lstStyle/>
        <a:p>
          <a:endParaRPr lang="en-US"/>
        </a:p>
      </dgm:t>
    </dgm:pt>
    <dgm:pt modelId="{37A51CDA-FB23-1247-BC9F-D152D0CA288C}" type="sibTrans" cxnId="{C89D3BF7-E4F4-694E-817E-0150253CAFC3}">
      <dgm:prSet/>
      <dgm:spPr/>
      <dgm:t>
        <a:bodyPr/>
        <a:lstStyle/>
        <a:p>
          <a:endParaRPr lang="en-US"/>
        </a:p>
      </dgm:t>
    </dgm:pt>
    <dgm:pt modelId="{A46BFBD2-0F0E-FE45-B25C-D4CD9C47DEB4}">
      <dgm:prSet phldrT="[Text]"/>
      <dgm:spPr/>
      <dgm:t>
        <a:bodyPr/>
        <a:lstStyle/>
        <a:p>
          <a:r>
            <a:rPr lang="en-US" dirty="0" smtClean="0"/>
            <a:t>Depression</a:t>
          </a:r>
          <a:endParaRPr lang="en-US" dirty="0"/>
        </a:p>
      </dgm:t>
    </dgm:pt>
    <dgm:pt modelId="{99CF5022-58F9-504E-97AF-3FC65D5F80BF}" type="parTrans" cxnId="{B56EF166-7DD7-5041-A4D6-7122645DCF59}">
      <dgm:prSet/>
      <dgm:spPr/>
      <dgm:t>
        <a:bodyPr/>
        <a:lstStyle/>
        <a:p>
          <a:endParaRPr lang="en-US"/>
        </a:p>
      </dgm:t>
    </dgm:pt>
    <dgm:pt modelId="{11B3992C-75AB-6244-A336-BA8C635BACCC}" type="sibTrans" cxnId="{B56EF166-7DD7-5041-A4D6-7122645DCF59}">
      <dgm:prSet/>
      <dgm:spPr/>
      <dgm:t>
        <a:bodyPr/>
        <a:lstStyle/>
        <a:p>
          <a:endParaRPr lang="en-US"/>
        </a:p>
      </dgm:t>
    </dgm:pt>
    <dgm:pt modelId="{A6F13EBA-69B5-2A4A-9BC8-88F08CDDEAF6}">
      <dgm:prSet phldrT="[Text]"/>
      <dgm:spPr/>
      <dgm:t>
        <a:bodyPr/>
        <a:lstStyle/>
        <a:p>
          <a:r>
            <a:rPr lang="en-US" dirty="0" smtClean="0">
              <a:solidFill>
                <a:srgbClr val="10253F"/>
              </a:solidFill>
            </a:rPr>
            <a:t>Disturbances in Motor Function</a:t>
          </a:r>
          <a:endParaRPr lang="en-US" dirty="0">
            <a:solidFill>
              <a:srgbClr val="10253F"/>
            </a:solidFill>
          </a:endParaRPr>
        </a:p>
      </dgm:t>
    </dgm:pt>
    <dgm:pt modelId="{1CDDD5E7-9174-5744-BD0E-9FF3485EE934}" type="parTrans" cxnId="{6EF27DA1-710B-A949-A15A-8BDFBF8F4F49}">
      <dgm:prSet/>
      <dgm:spPr/>
      <dgm:t>
        <a:bodyPr/>
        <a:lstStyle/>
        <a:p>
          <a:endParaRPr lang="en-US"/>
        </a:p>
      </dgm:t>
    </dgm:pt>
    <dgm:pt modelId="{2B6A98FF-C50E-014F-8BB7-FBED02072BDD}" type="sibTrans" cxnId="{6EF27DA1-710B-A949-A15A-8BDFBF8F4F49}">
      <dgm:prSet/>
      <dgm:spPr/>
      <dgm:t>
        <a:bodyPr/>
        <a:lstStyle/>
        <a:p>
          <a:endParaRPr lang="en-US"/>
        </a:p>
      </dgm:t>
    </dgm:pt>
    <dgm:pt modelId="{8FBDB364-C088-3D41-A3B0-F4893BDAF844}">
      <dgm:prSet phldrT="[Text]"/>
      <dgm:spPr/>
      <dgm:t>
        <a:bodyPr/>
        <a:lstStyle/>
        <a:p>
          <a:r>
            <a:rPr lang="en-US" dirty="0" smtClean="0">
              <a:solidFill>
                <a:schemeClr val="accent2">
                  <a:lumMod val="75000"/>
                </a:schemeClr>
              </a:solidFill>
            </a:rPr>
            <a:t>Agitation</a:t>
          </a:r>
          <a:endParaRPr lang="en-US" dirty="0">
            <a:solidFill>
              <a:schemeClr val="accent2">
                <a:lumMod val="75000"/>
              </a:schemeClr>
            </a:solidFill>
          </a:endParaRPr>
        </a:p>
      </dgm:t>
    </dgm:pt>
    <dgm:pt modelId="{C89E0039-0940-2547-BFF9-BA0F2E500812}" type="parTrans" cxnId="{D15693FB-C336-4541-B3B0-8BA6FF0F15D7}">
      <dgm:prSet/>
      <dgm:spPr/>
      <dgm:t>
        <a:bodyPr/>
        <a:lstStyle/>
        <a:p>
          <a:endParaRPr lang="en-US"/>
        </a:p>
      </dgm:t>
    </dgm:pt>
    <dgm:pt modelId="{7A19AC9E-00B7-9640-A909-75D5A74B6057}" type="sibTrans" cxnId="{D15693FB-C336-4541-B3B0-8BA6FF0F15D7}">
      <dgm:prSet/>
      <dgm:spPr/>
      <dgm:t>
        <a:bodyPr/>
        <a:lstStyle/>
        <a:p>
          <a:endParaRPr lang="en-US"/>
        </a:p>
      </dgm:t>
    </dgm:pt>
    <dgm:pt modelId="{B65A4660-C9E7-3B42-A2B9-8E88A9470FDF}">
      <dgm:prSet phldrT="[Text]"/>
      <dgm:spPr/>
      <dgm:t>
        <a:bodyPr/>
        <a:lstStyle/>
        <a:p>
          <a:r>
            <a:rPr lang="en-US" dirty="0" smtClean="0">
              <a:solidFill>
                <a:srgbClr val="10253F"/>
              </a:solidFill>
            </a:rPr>
            <a:t>Circadian Rhythm changes</a:t>
          </a:r>
          <a:endParaRPr lang="en-US" dirty="0">
            <a:solidFill>
              <a:srgbClr val="10253F"/>
            </a:solidFill>
          </a:endParaRPr>
        </a:p>
      </dgm:t>
    </dgm:pt>
    <dgm:pt modelId="{DC3660E2-D6F4-5B4E-A062-643DC763542C}" type="parTrans" cxnId="{C9E70A2F-8849-0D40-A324-C5A7C67A3FD6}">
      <dgm:prSet/>
      <dgm:spPr/>
      <dgm:t>
        <a:bodyPr/>
        <a:lstStyle/>
        <a:p>
          <a:endParaRPr lang="en-US"/>
        </a:p>
      </dgm:t>
    </dgm:pt>
    <dgm:pt modelId="{F4C9DC49-9694-174A-BB7D-55D71D5A45BE}" type="sibTrans" cxnId="{C9E70A2F-8849-0D40-A324-C5A7C67A3FD6}">
      <dgm:prSet/>
      <dgm:spPr/>
      <dgm:t>
        <a:bodyPr/>
        <a:lstStyle/>
        <a:p>
          <a:endParaRPr lang="en-US"/>
        </a:p>
      </dgm:t>
    </dgm:pt>
    <dgm:pt modelId="{D7C6D9C5-5634-C04E-8F4E-4A22CA6337BB}">
      <dgm:prSet phldrT="[Text]"/>
      <dgm:spPr/>
      <dgm:t>
        <a:bodyPr/>
        <a:lstStyle/>
        <a:p>
          <a:r>
            <a:rPr lang="en-US" dirty="0" smtClean="0"/>
            <a:t>Insomnia</a:t>
          </a:r>
          <a:endParaRPr lang="en-US" dirty="0"/>
        </a:p>
      </dgm:t>
    </dgm:pt>
    <dgm:pt modelId="{9DEB0E87-DC03-FE4C-94F1-2936D298BC2A}" type="parTrans" cxnId="{BE5EA980-3919-9640-8431-C1B5F9DB9030}">
      <dgm:prSet/>
      <dgm:spPr/>
      <dgm:t>
        <a:bodyPr/>
        <a:lstStyle/>
        <a:p>
          <a:endParaRPr lang="en-US"/>
        </a:p>
      </dgm:t>
    </dgm:pt>
    <dgm:pt modelId="{D01855DF-910B-9849-B27E-A0B6471DD6FE}" type="sibTrans" cxnId="{BE5EA980-3919-9640-8431-C1B5F9DB9030}">
      <dgm:prSet/>
      <dgm:spPr/>
      <dgm:t>
        <a:bodyPr/>
        <a:lstStyle/>
        <a:p>
          <a:endParaRPr lang="en-US"/>
        </a:p>
      </dgm:t>
    </dgm:pt>
    <dgm:pt modelId="{8EF94687-A0EF-7E46-B652-FCF84520A4B7}">
      <dgm:prSet phldrT="[Text]"/>
      <dgm:spPr/>
      <dgm:t>
        <a:bodyPr/>
        <a:lstStyle/>
        <a:p>
          <a:r>
            <a:rPr lang="en-US" dirty="0" smtClean="0"/>
            <a:t>Apathy</a:t>
          </a:r>
          <a:endParaRPr lang="en-US" dirty="0"/>
        </a:p>
      </dgm:t>
    </dgm:pt>
    <dgm:pt modelId="{3857699E-0CB5-994D-930F-D17AA6B28D14}" type="parTrans" cxnId="{6CB7BE28-8926-4444-8134-2D9143BA38D9}">
      <dgm:prSet/>
      <dgm:spPr/>
      <dgm:t>
        <a:bodyPr/>
        <a:lstStyle/>
        <a:p>
          <a:endParaRPr lang="en-US"/>
        </a:p>
      </dgm:t>
    </dgm:pt>
    <dgm:pt modelId="{4DF5C887-F593-2749-B5D8-30C6FC4E4DD5}" type="sibTrans" cxnId="{6CB7BE28-8926-4444-8134-2D9143BA38D9}">
      <dgm:prSet/>
      <dgm:spPr/>
      <dgm:t>
        <a:bodyPr/>
        <a:lstStyle/>
        <a:p>
          <a:endParaRPr lang="en-US"/>
        </a:p>
      </dgm:t>
    </dgm:pt>
    <dgm:pt modelId="{6A37AEFE-A640-5B48-9320-EB33F6CE8410}">
      <dgm:prSet phldrT="[Text]"/>
      <dgm:spPr/>
      <dgm:t>
        <a:bodyPr/>
        <a:lstStyle/>
        <a:p>
          <a:r>
            <a:rPr lang="en-US" dirty="0" smtClean="0"/>
            <a:t>Anxiety</a:t>
          </a:r>
          <a:endParaRPr lang="en-US" dirty="0"/>
        </a:p>
      </dgm:t>
    </dgm:pt>
    <dgm:pt modelId="{D7A2D3BC-F282-F544-95FD-5F7254BD0933}" type="parTrans" cxnId="{AE94F8A4-F7B1-9E4D-AC5D-BC34F995CBB8}">
      <dgm:prSet/>
      <dgm:spPr/>
      <dgm:t>
        <a:bodyPr/>
        <a:lstStyle/>
        <a:p>
          <a:endParaRPr lang="en-US"/>
        </a:p>
      </dgm:t>
    </dgm:pt>
    <dgm:pt modelId="{F5F3B70C-6059-DA44-9EC0-68075519FF99}" type="sibTrans" cxnId="{AE94F8A4-F7B1-9E4D-AC5D-BC34F995CBB8}">
      <dgm:prSet/>
      <dgm:spPr/>
      <dgm:t>
        <a:bodyPr/>
        <a:lstStyle/>
        <a:p>
          <a:endParaRPr lang="en-US"/>
        </a:p>
      </dgm:t>
    </dgm:pt>
    <dgm:pt modelId="{E48A6C01-FB8A-5A4D-AD2A-9BC447A6A0B1}">
      <dgm:prSet phldrT="[Text]"/>
      <dgm:spPr/>
      <dgm:t>
        <a:bodyPr/>
        <a:lstStyle/>
        <a:p>
          <a:r>
            <a:rPr lang="en-US" dirty="0" smtClean="0"/>
            <a:t>Panic</a:t>
          </a:r>
          <a:endParaRPr lang="en-US" dirty="0"/>
        </a:p>
      </dgm:t>
    </dgm:pt>
    <dgm:pt modelId="{A3844FE9-688C-9440-9516-182572B77245}" type="parTrans" cxnId="{621043DE-6E38-8547-8F74-7083C9CC2949}">
      <dgm:prSet/>
      <dgm:spPr/>
      <dgm:t>
        <a:bodyPr/>
        <a:lstStyle/>
        <a:p>
          <a:endParaRPr lang="en-US"/>
        </a:p>
      </dgm:t>
    </dgm:pt>
    <dgm:pt modelId="{88C9836C-5BE6-A140-9F87-C15939522B54}" type="sibTrans" cxnId="{621043DE-6E38-8547-8F74-7083C9CC2949}">
      <dgm:prSet/>
      <dgm:spPr/>
      <dgm:t>
        <a:bodyPr/>
        <a:lstStyle/>
        <a:p>
          <a:endParaRPr lang="en-US"/>
        </a:p>
      </dgm:t>
    </dgm:pt>
    <dgm:pt modelId="{ACE82CFD-FE1D-3947-99AB-0C129F4DFB92}">
      <dgm:prSet phldrT="[Text]"/>
      <dgm:spPr/>
      <dgm:t>
        <a:bodyPr/>
        <a:lstStyle/>
        <a:p>
          <a:r>
            <a:rPr lang="en-US" dirty="0" smtClean="0"/>
            <a:t>Delusions – mostly persecutory</a:t>
          </a:r>
          <a:endParaRPr lang="en-US" dirty="0"/>
        </a:p>
      </dgm:t>
    </dgm:pt>
    <dgm:pt modelId="{DFF047F3-E96E-2C4F-8935-EE4807A57592}" type="parTrans" cxnId="{54B7468D-AADA-1949-9EE2-FEE9D419F1C6}">
      <dgm:prSet/>
      <dgm:spPr/>
      <dgm:t>
        <a:bodyPr/>
        <a:lstStyle/>
        <a:p>
          <a:endParaRPr lang="en-US"/>
        </a:p>
      </dgm:t>
    </dgm:pt>
    <dgm:pt modelId="{1115C26E-47F4-3640-AFCE-14988841DD39}" type="sibTrans" cxnId="{54B7468D-AADA-1949-9EE2-FEE9D419F1C6}">
      <dgm:prSet/>
      <dgm:spPr/>
      <dgm:t>
        <a:bodyPr/>
        <a:lstStyle/>
        <a:p>
          <a:endParaRPr lang="en-US"/>
        </a:p>
      </dgm:t>
    </dgm:pt>
    <dgm:pt modelId="{30EE2084-C142-B440-9BBB-28DFAF15BDF8}">
      <dgm:prSet phldrT="[Text]"/>
      <dgm:spPr/>
      <dgm:t>
        <a:bodyPr/>
        <a:lstStyle/>
        <a:p>
          <a:r>
            <a:rPr lang="en-US" dirty="0" smtClean="0"/>
            <a:t>Hallucinations – visual, auditory, tactile</a:t>
          </a:r>
          <a:endParaRPr lang="en-US" dirty="0"/>
        </a:p>
      </dgm:t>
    </dgm:pt>
    <dgm:pt modelId="{4565625D-0875-3D4F-A779-4FD63A9C109E}" type="parTrans" cxnId="{729ADD70-D68C-C240-9C4F-E94D3CD983A4}">
      <dgm:prSet/>
      <dgm:spPr/>
      <dgm:t>
        <a:bodyPr/>
        <a:lstStyle/>
        <a:p>
          <a:endParaRPr lang="en-US"/>
        </a:p>
      </dgm:t>
    </dgm:pt>
    <dgm:pt modelId="{C4240F3D-761C-7442-BBC6-F7E76F00AE09}" type="sibTrans" cxnId="{729ADD70-D68C-C240-9C4F-E94D3CD983A4}">
      <dgm:prSet/>
      <dgm:spPr/>
      <dgm:t>
        <a:bodyPr/>
        <a:lstStyle/>
        <a:p>
          <a:endParaRPr lang="en-US"/>
        </a:p>
      </dgm:t>
    </dgm:pt>
    <dgm:pt modelId="{15EAC5AB-EB76-B540-A9A6-351209F3EEAA}">
      <dgm:prSet phldrT="[Text]"/>
      <dgm:spPr/>
      <dgm:t>
        <a:bodyPr/>
        <a:lstStyle/>
        <a:p>
          <a:r>
            <a:rPr lang="en-US" dirty="0" smtClean="0"/>
            <a:t>Wandering</a:t>
          </a:r>
          <a:endParaRPr lang="en-US" dirty="0"/>
        </a:p>
      </dgm:t>
    </dgm:pt>
    <dgm:pt modelId="{EA3AE528-BE6A-D648-9BC0-CCCF0682C326}" type="parTrans" cxnId="{E47FF5DD-C50A-EC4D-8CE8-DC389A8B6063}">
      <dgm:prSet/>
      <dgm:spPr/>
      <dgm:t>
        <a:bodyPr/>
        <a:lstStyle/>
        <a:p>
          <a:endParaRPr lang="en-US"/>
        </a:p>
      </dgm:t>
    </dgm:pt>
    <dgm:pt modelId="{28EB4DBD-294A-954E-BEAA-BB4111820918}" type="sibTrans" cxnId="{E47FF5DD-C50A-EC4D-8CE8-DC389A8B6063}">
      <dgm:prSet/>
      <dgm:spPr/>
      <dgm:t>
        <a:bodyPr/>
        <a:lstStyle/>
        <a:p>
          <a:endParaRPr lang="en-US"/>
        </a:p>
      </dgm:t>
    </dgm:pt>
    <dgm:pt modelId="{7E663117-345C-1B4B-B628-7419CB1D3BFB}">
      <dgm:prSet phldrT="[Text]"/>
      <dgm:spPr/>
      <dgm:t>
        <a:bodyPr/>
        <a:lstStyle/>
        <a:p>
          <a:r>
            <a:rPr lang="en-US" dirty="0" smtClean="0"/>
            <a:t>Repetitive purposeless behaviors</a:t>
          </a:r>
          <a:endParaRPr lang="en-US" dirty="0"/>
        </a:p>
      </dgm:t>
    </dgm:pt>
    <dgm:pt modelId="{FFBB21A1-0C2C-9241-835B-68D18A522207}" type="parTrans" cxnId="{C57DD939-1A42-4B48-8593-D8231E9B52F1}">
      <dgm:prSet/>
      <dgm:spPr/>
      <dgm:t>
        <a:bodyPr/>
        <a:lstStyle/>
        <a:p>
          <a:endParaRPr lang="en-US"/>
        </a:p>
      </dgm:t>
    </dgm:pt>
    <dgm:pt modelId="{6B299840-C1B9-5C4B-BEDB-370AD4A24723}" type="sibTrans" cxnId="{C57DD939-1A42-4B48-8593-D8231E9B52F1}">
      <dgm:prSet/>
      <dgm:spPr/>
      <dgm:t>
        <a:bodyPr/>
        <a:lstStyle/>
        <a:p>
          <a:endParaRPr lang="en-US"/>
        </a:p>
      </dgm:t>
    </dgm:pt>
    <dgm:pt modelId="{A01EA7AA-3FFB-ED42-B05E-C678BAD37AAD}">
      <dgm:prSet phldrT="[Text]"/>
      <dgm:spPr/>
      <dgm:t>
        <a:bodyPr/>
        <a:lstStyle/>
        <a:p>
          <a:r>
            <a:rPr lang="en-US" dirty="0" smtClean="0"/>
            <a:t>Disinhibited behaviors</a:t>
          </a:r>
          <a:endParaRPr lang="en-US" dirty="0"/>
        </a:p>
      </dgm:t>
    </dgm:pt>
    <dgm:pt modelId="{0D62FDF2-BE1A-F540-B157-D32E75537AFC}" type="parTrans" cxnId="{C287B50C-0E9A-FA4A-924B-FD95CCCC0B2A}">
      <dgm:prSet/>
      <dgm:spPr/>
      <dgm:t>
        <a:bodyPr/>
        <a:lstStyle/>
        <a:p>
          <a:endParaRPr lang="en-US"/>
        </a:p>
      </dgm:t>
    </dgm:pt>
    <dgm:pt modelId="{F291BD76-EADB-B443-83A0-AF208F714687}" type="sibTrans" cxnId="{C287B50C-0E9A-FA4A-924B-FD95CCCC0B2A}">
      <dgm:prSet/>
      <dgm:spPr/>
      <dgm:t>
        <a:bodyPr/>
        <a:lstStyle/>
        <a:p>
          <a:endParaRPr lang="en-US"/>
        </a:p>
      </dgm:t>
    </dgm:pt>
    <dgm:pt modelId="{31B10D3C-2D9A-554B-A78C-2227F4D3F84E}">
      <dgm:prSet phldrT="[Text]"/>
      <dgm:spPr/>
      <dgm:t>
        <a:bodyPr/>
        <a:lstStyle/>
        <a:p>
          <a:r>
            <a:rPr lang="en-US" dirty="0" smtClean="0"/>
            <a:t>Physical aggression</a:t>
          </a:r>
          <a:endParaRPr lang="en-US" dirty="0"/>
        </a:p>
      </dgm:t>
    </dgm:pt>
    <dgm:pt modelId="{5D59AE0C-4F32-1C45-9F0A-FC1827BE44A2}" type="parTrans" cxnId="{AB1BAFA8-133D-8A45-BD0F-FB79A154A67F}">
      <dgm:prSet/>
      <dgm:spPr/>
      <dgm:t>
        <a:bodyPr/>
        <a:lstStyle/>
        <a:p>
          <a:endParaRPr lang="en-US"/>
        </a:p>
      </dgm:t>
    </dgm:pt>
    <dgm:pt modelId="{FF3CAE5E-5275-454A-A2FC-9CEAD9F8726B}" type="sibTrans" cxnId="{AB1BAFA8-133D-8A45-BD0F-FB79A154A67F}">
      <dgm:prSet/>
      <dgm:spPr/>
      <dgm:t>
        <a:bodyPr/>
        <a:lstStyle/>
        <a:p>
          <a:endParaRPr lang="en-US"/>
        </a:p>
      </dgm:t>
    </dgm:pt>
    <dgm:pt modelId="{2CBA5B5C-7FFF-DF4B-BE0E-AEA3AB4EDD0A}">
      <dgm:prSet phldrT="[Text]"/>
      <dgm:spPr/>
      <dgm:t>
        <a:bodyPr/>
        <a:lstStyle/>
        <a:p>
          <a:r>
            <a:rPr lang="en-US" dirty="0" smtClean="0"/>
            <a:t>Verbal aggression</a:t>
          </a:r>
          <a:endParaRPr lang="en-US" dirty="0"/>
        </a:p>
      </dgm:t>
    </dgm:pt>
    <dgm:pt modelId="{CC904CB3-D83C-7C4F-AEAD-3BE56A822A2F}" type="parTrans" cxnId="{5F31E4C1-8D50-2A4C-A144-2B36D0A813E4}">
      <dgm:prSet/>
      <dgm:spPr/>
      <dgm:t>
        <a:bodyPr/>
        <a:lstStyle/>
        <a:p>
          <a:endParaRPr lang="en-US"/>
        </a:p>
      </dgm:t>
    </dgm:pt>
    <dgm:pt modelId="{BEEE9462-83E0-AA4A-B1B2-45C512F79791}" type="sibTrans" cxnId="{5F31E4C1-8D50-2A4C-A144-2B36D0A813E4}">
      <dgm:prSet/>
      <dgm:spPr/>
      <dgm:t>
        <a:bodyPr/>
        <a:lstStyle/>
        <a:p>
          <a:endParaRPr lang="en-US"/>
        </a:p>
      </dgm:t>
    </dgm:pt>
    <dgm:pt modelId="{22C92B21-0F58-2941-BB40-6F9E841D1FC7}">
      <dgm:prSet phldrT="[Text]"/>
      <dgm:spPr/>
      <dgm:t>
        <a:bodyPr/>
        <a:lstStyle/>
        <a:p>
          <a:r>
            <a:rPr lang="en-US" dirty="0" smtClean="0"/>
            <a:t>Hypersomnia</a:t>
          </a:r>
          <a:endParaRPr lang="en-US" dirty="0"/>
        </a:p>
      </dgm:t>
    </dgm:pt>
    <dgm:pt modelId="{9300E1AA-08FD-2843-A33A-DFD51B017FF0}" type="parTrans" cxnId="{4E099C37-B0A6-4C4D-8695-D4EC3CF5E809}">
      <dgm:prSet/>
      <dgm:spPr/>
      <dgm:t>
        <a:bodyPr/>
        <a:lstStyle/>
        <a:p>
          <a:endParaRPr lang="en-US"/>
        </a:p>
      </dgm:t>
    </dgm:pt>
    <dgm:pt modelId="{E5EBA399-3E10-854C-A11C-7A930814747A}" type="sibTrans" cxnId="{4E099C37-B0A6-4C4D-8695-D4EC3CF5E809}">
      <dgm:prSet/>
      <dgm:spPr/>
      <dgm:t>
        <a:bodyPr/>
        <a:lstStyle/>
        <a:p>
          <a:endParaRPr lang="en-US"/>
        </a:p>
      </dgm:t>
    </dgm:pt>
    <dgm:pt modelId="{F9AA7B45-0CD7-4E4A-8434-AD0CEC8970F5}">
      <dgm:prSet phldrT="[Text]"/>
      <dgm:spPr/>
      <dgm:t>
        <a:bodyPr/>
        <a:lstStyle/>
        <a:p>
          <a:r>
            <a:rPr lang="en-US" dirty="0" smtClean="0"/>
            <a:t>Sleep wake cycle reversal</a:t>
          </a:r>
          <a:endParaRPr lang="en-US" dirty="0"/>
        </a:p>
      </dgm:t>
    </dgm:pt>
    <dgm:pt modelId="{95CC4A37-816B-D44A-A2D5-D7A2885F689F}" type="parTrans" cxnId="{49A9ADCD-4A51-2447-8618-7B63F4A856B6}">
      <dgm:prSet/>
      <dgm:spPr/>
      <dgm:t>
        <a:bodyPr/>
        <a:lstStyle/>
        <a:p>
          <a:endParaRPr lang="en-US"/>
        </a:p>
      </dgm:t>
    </dgm:pt>
    <dgm:pt modelId="{522BA285-C482-7145-918E-9E89B337C216}" type="sibTrans" cxnId="{49A9ADCD-4A51-2447-8618-7B63F4A856B6}">
      <dgm:prSet/>
      <dgm:spPr/>
      <dgm:t>
        <a:bodyPr/>
        <a:lstStyle/>
        <a:p>
          <a:endParaRPr lang="en-US"/>
        </a:p>
      </dgm:t>
    </dgm:pt>
    <dgm:pt modelId="{1E3A618D-0DA7-6244-A6F8-7DA64A8EBE99}">
      <dgm:prSet phldrT="[Text]"/>
      <dgm:spPr/>
      <dgm:t>
        <a:bodyPr/>
        <a:lstStyle/>
        <a:p>
          <a:r>
            <a:rPr lang="en-US" dirty="0" smtClean="0"/>
            <a:t>REM sleep behavior disorders</a:t>
          </a:r>
          <a:endParaRPr lang="en-US" dirty="0"/>
        </a:p>
      </dgm:t>
    </dgm:pt>
    <dgm:pt modelId="{3D1ACF18-E060-F14B-8D44-460B52F1EDE7}" type="parTrans" cxnId="{73BFB22F-8EAF-4544-B277-CA0A6CADB487}">
      <dgm:prSet/>
      <dgm:spPr/>
      <dgm:t>
        <a:bodyPr/>
        <a:lstStyle/>
        <a:p>
          <a:endParaRPr lang="en-US"/>
        </a:p>
      </dgm:t>
    </dgm:pt>
    <dgm:pt modelId="{D05097C8-E3E7-354F-B1A9-5634D4C63460}" type="sibTrans" cxnId="{73BFB22F-8EAF-4544-B277-CA0A6CADB487}">
      <dgm:prSet/>
      <dgm:spPr/>
      <dgm:t>
        <a:bodyPr/>
        <a:lstStyle/>
        <a:p>
          <a:endParaRPr lang="en-US"/>
        </a:p>
      </dgm:t>
    </dgm:pt>
    <dgm:pt modelId="{56B2B5BD-92CD-CF49-B96D-90477FFD875F}">
      <dgm:prSet/>
      <dgm:spPr/>
      <dgm:t>
        <a:bodyPr/>
        <a:lstStyle/>
        <a:p>
          <a:r>
            <a:rPr lang="en-US" dirty="0" smtClean="0">
              <a:solidFill>
                <a:srgbClr val="10253F"/>
              </a:solidFill>
            </a:rPr>
            <a:t>Appetite and Eating Behavior</a:t>
          </a:r>
          <a:endParaRPr lang="en-US" dirty="0">
            <a:solidFill>
              <a:srgbClr val="10253F"/>
            </a:solidFill>
          </a:endParaRPr>
        </a:p>
      </dgm:t>
    </dgm:pt>
    <dgm:pt modelId="{82A049CC-756F-E143-AF84-8D3D81A948E7}" type="parTrans" cxnId="{47CBF5CC-A223-BA42-A157-1B8AA29E0D61}">
      <dgm:prSet/>
      <dgm:spPr/>
      <dgm:t>
        <a:bodyPr/>
        <a:lstStyle/>
        <a:p>
          <a:endParaRPr lang="en-US"/>
        </a:p>
      </dgm:t>
    </dgm:pt>
    <dgm:pt modelId="{F5577F80-8E1E-154F-98C6-00E0D974155B}" type="sibTrans" cxnId="{47CBF5CC-A223-BA42-A157-1B8AA29E0D61}">
      <dgm:prSet/>
      <dgm:spPr/>
      <dgm:t>
        <a:bodyPr/>
        <a:lstStyle/>
        <a:p>
          <a:endParaRPr lang="en-US"/>
        </a:p>
      </dgm:t>
    </dgm:pt>
    <dgm:pt modelId="{EC6783F1-3B8B-DE44-9C35-1AD030BB4987}">
      <dgm:prSet/>
      <dgm:spPr/>
      <dgm:t>
        <a:bodyPr/>
        <a:lstStyle/>
        <a:p>
          <a:r>
            <a:rPr lang="en-US" dirty="0" smtClean="0"/>
            <a:t>Anorexia</a:t>
          </a:r>
          <a:endParaRPr lang="en-US" dirty="0"/>
        </a:p>
      </dgm:t>
    </dgm:pt>
    <dgm:pt modelId="{10245798-72BC-1F47-B380-E68C80C09C15}" type="parTrans" cxnId="{37B2986D-15D6-3B48-B543-1FCBF27C6BEB}">
      <dgm:prSet/>
      <dgm:spPr/>
      <dgm:t>
        <a:bodyPr/>
        <a:lstStyle/>
        <a:p>
          <a:endParaRPr lang="en-US"/>
        </a:p>
      </dgm:t>
    </dgm:pt>
    <dgm:pt modelId="{124C58B0-42F2-CF40-84BD-E39148FC1A03}" type="sibTrans" cxnId="{37B2986D-15D6-3B48-B543-1FCBF27C6BEB}">
      <dgm:prSet/>
      <dgm:spPr/>
      <dgm:t>
        <a:bodyPr/>
        <a:lstStyle/>
        <a:p>
          <a:endParaRPr lang="en-US"/>
        </a:p>
      </dgm:t>
    </dgm:pt>
    <dgm:pt modelId="{5C595291-B8C7-804C-BB1F-42313843466D}">
      <dgm:prSet/>
      <dgm:spPr/>
      <dgm:t>
        <a:bodyPr/>
        <a:lstStyle/>
        <a:p>
          <a:r>
            <a:rPr lang="en-US" dirty="0" err="1" smtClean="0"/>
            <a:t>Hyperphagia</a:t>
          </a:r>
          <a:endParaRPr lang="en-US" dirty="0"/>
        </a:p>
      </dgm:t>
    </dgm:pt>
    <dgm:pt modelId="{CEEFAF9F-FC48-CE48-BBB8-4B4A1FC9691F}" type="parTrans" cxnId="{C0C10B3E-C5B1-6444-99F4-E0FC65DD6F9D}">
      <dgm:prSet/>
      <dgm:spPr/>
      <dgm:t>
        <a:bodyPr/>
        <a:lstStyle/>
        <a:p>
          <a:endParaRPr lang="en-US"/>
        </a:p>
      </dgm:t>
    </dgm:pt>
    <dgm:pt modelId="{243E3459-B0BD-B24F-8648-CBBA57A6DE2B}" type="sibTrans" cxnId="{C0C10B3E-C5B1-6444-99F4-E0FC65DD6F9D}">
      <dgm:prSet/>
      <dgm:spPr/>
      <dgm:t>
        <a:bodyPr/>
        <a:lstStyle/>
        <a:p>
          <a:endParaRPr lang="en-US"/>
        </a:p>
      </dgm:t>
    </dgm:pt>
    <dgm:pt modelId="{2D1F4FED-E32E-499D-931C-2A932C7A5426}">
      <dgm:prSet phldrT="[Text]"/>
      <dgm:spPr/>
      <dgm:t>
        <a:bodyPr/>
        <a:lstStyle/>
        <a:p>
          <a:r>
            <a:rPr lang="en-US" dirty="0" smtClean="0"/>
            <a:t>Fragmented sleep</a:t>
          </a:r>
          <a:endParaRPr lang="en-US" dirty="0"/>
        </a:p>
      </dgm:t>
    </dgm:pt>
    <dgm:pt modelId="{53C0563E-C7F7-4D5F-832D-632184006D02}" type="parTrans" cxnId="{F6DBA757-C294-4A7E-89B7-A005144393DE}">
      <dgm:prSet/>
      <dgm:spPr/>
      <dgm:t>
        <a:bodyPr/>
        <a:lstStyle/>
        <a:p>
          <a:endParaRPr lang="en-US"/>
        </a:p>
      </dgm:t>
    </dgm:pt>
    <dgm:pt modelId="{75FC3583-9EBB-41AF-8176-F6E983DD292F}" type="sibTrans" cxnId="{F6DBA757-C294-4A7E-89B7-A005144393DE}">
      <dgm:prSet/>
      <dgm:spPr/>
      <dgm:t>
        <a:bodyPr/>
        <a:lstStyle/>
        <a:p>
          <a:endParaRPr lang="en-US"/>
        </a:p>
      </dgm:t>
    </dgm:pt>
    <dgm:pt modelId="{E72DBED8-AD99-4C80-9634-8DB1173AB0D4}">
      <dgm:prSet phldrT="[Text]"/>
      <dgm:spPr/>
      <dgm:t>
        <a:bodyPr/>
        <a:lstStyle/>
        <a:p>
          <a:r>
            <a:rPr lang="en-US" dirty="0" smtClean="0"/>
            <a:t>Daytime napping and awakenings at night</a:t>
          </a:r>
          <a:endParaRPr lang="en-US" dirty="0"/>
        </a:p>
      </dgm:t>
    </dgm:pt>
    <dgm:pt modelId="{0CE2D09B-7148-4171-9F4E-77FDCCB17DF2}" type="parTrans" cxnId="{C3DA0EAA-E959-470C-967F-CC8F9904A38D}">
      <dgm:prSet/>
      <dgm:spPr/>
      <dgm:t>
        <a:bodyPr/>
        <a:lstStyle/>
        <a:p>
          <a:endParaRPr lang="en-US"/>
        </a:p>
      </dgm:t>
    </dgm:pt>
    <dgm:pt modelId="{50776ABE-9FB3-41E7-B014-3A30C62E9C75}" type="sibTrans" cxnId="{C3DA0EAA-E959-470C-967F-CC8F9904A38D}">
      <dgm:prSet/>
      <dgm:spPr/>
      <dgm:t>
        <a:bodyPr/>
        <a:lstStyle/>
        <a:p>
          <a:endParaRPr lang="en-US"/>
        </a:p>
      </dgm:t>
    </dgm:pt>
    <dgm:pt modelId="{B55679DD-7196-42B9-AAA9-9B842C2A2170}">
      <dgm:prSet/>
      <dgm:spPr/>
      <dgm:t>
        <a:bodyPr/>
        <a:lstStyle/>
        <a:p>
          <a:r>
            <a:rPr lang="en-US" dirty="0" smtClean="0"/>
            <a:t>Preference for sweets - FTD</a:t>
          </a:r>
          <a:endParaRPr lang="en-US" dirty="0"/>
        </a:p>
      </dgm:t>
    </dgm:pt>
    <dgm:pt modelId="{7845F89D-09F1-4283-90C7-B4303389865B}" type="parTrans" cxnId="{246A1BCD-0423-4678-B367-186D3383F918}">
      <dgm:prSet/>
      <dgm:spPr/>
      <dgm:t>
        <a:bodyPr/>
        <a:lstStyle/>
        <a:p>
          <a:endParaRPr lang="en-US"/>
        </a:p>
      </dgm:t>
    </dgm:pt>
    <dgm:pt modelId="{9A628729-8BD4-4F05-8B12-0342A4A57B9A}" type="sibTrans" cxnId="{246A1BCD-0423-4678-B367-186D3383F918}">
      <dgm:prSet/>
      <dgm:spPr/>
      <dgm:t>
        <a:bodyPr/>
        <a:lstStyle/>
        <a:p>
          <a:endParaRPr lang="en-US"/>
        </a:p>
      </dgm:t>
    </dgm:pt>
    <dgm:pt modelId="{B6ACC336-85B3-6C44-B193-AA169130E667}" type="pres">
      <dgm:prSet presAssocID="{22179882-BEEA-7949-94B2-B0A8D6CB335D}" presName="Name0" presStyleCnt="0">
        <dgm:presLayoutVars>
          <dgm:dir/>
          <dgm:animLvl val="lvl"/>
          <dgm:resizeHandles val="exact"/>
        </dgm:presLayoutVars>
      </dgm:prSet>
      <dgm:spPr/>
      <dgm:t>
        <a:bodyPr/>
        <a:lstStyle/>
        <a:p>
          <a:endParaRPr lang="en-US"/>
        </a:p>
      </dgm:t>
    </dgm:pt>
    <dgm:pt modelId="{F694B7E9-2D41-0C41-A188-57F28F143520}" type="pres">
      <dgm:prSet presAssocID="{4E1BDF9C-5096-9A42-BC5A-759E8C6D197F}" presName="composite" presStyleCnt="0"/>
      <dgm:spPr/>
    </dgm:pt>
    <dgm:pt modelId="{05E2026C-0C75-E34E-97E8-04187E59638C}" type="pres">
      <dgm:prSet presAssocID="{4E1BDF9C-5096-9A42-BC5A-759E8C6D197F}" presName="parTx" presStyleLbl="alignNode1" presStyleIdx="0" presStyleCnt="4" custLinFactNeighborX="-166" custLinFactNeighborY="-22720">
        <dgm:presLayoutVars>
          <dgm:chMax val="0"/>
          <dgm:chPref val="0"/>
          <dgm:bulletEnabled val="1"/>
        </dgm:presLayoutVars>
      </dgm:prSet>
      <dgm:spPr/>
      <dgm:t>
        <a:bodyPr/>
        <a:lstStyle/>
        <a:p>
          <a:endParaRPr lang="en-US"/>
        </a:p>
      </dgm:t>
    </dgm:pt>
    <dgm:pt modelId="{51054C78-825A-CF40-A334-E85C52C063E9}" type="pres">
      <dgm:prSet presAssocID="{4E1BDF9C-5096-9A42-BC5A-759E8C6D197F}" presName="desTx" presStyleLbl="alignAccFollowNode1" presStyleIdx="0" presStyleCnt="4" custScaleX="99160" custScaleY="97123" custLinFactNeighborX="-442" custLinFactNeighborY="-4703">
        <dgm:presLayoutVars>
          <dgm:bulletEnabled val="1"/>
        </dgm:presLayoutVars>
      </dgm:prSet>
      <dgm:spPr/>
      <dgm:t>
        <a:bodyPr/>
        <a:lstStyle/>
        <a:p>
          <a:endParaRPr lang="en-US"/>
        </a:p>
      </dgm:t>
    </dgm:pt>
    <dgm:pt modelId="{D31EB8AD-AA91-7E4F-AC7A-75286C32F134}" type="pres">
      <dgm:prSet presAssocID="{37A51CDA-FB23-1247-BC9F-D152D0CA288C}" presName="space" presStyleCnt="0"/>
      <dgm:spPr/>
    </dgm:pt>
    <dgm:pt modelId="{CCC00BCA-2926-0E46-BBE1-34CC5C13EC4A}" type="pres">
      <dgm:prSet presAssocID="{A6F13EBA-69B5-2A4A-9BC8-88F08CDDEAF6}" presName="composite" presStyleCnt="0"/>
      <dgm:spPr/>
    </dgm:pt>
    <dgm:pt modelId="{3BDC1DF7-DBBF-4248-832A-64D2AEA97CA2}" type="pres">
      <dgm:prSet presAssocID="{A6F13EBA-69B5-2A4A-9BC8-88F08CDDEAF6}" presName="parTx" presStyleLbl="alignNode1" presStyleIdx="1" presStyleCnt="4" custLinFactNeighborX="-3239" custLinFactNeighborY="36748">
        <dgm:presLayoutVars>
          <dgm:chMax val="0"/>
          <dgm:chPref val="0"/>
          <dgm:bulletEnabled val="1"/>
        </dgm:presLayoutVars>
      </dgm:prSet>
      <dgm:spPr/>
      <dgm:t>
        <a:bodyPr/>
        <a:lstStyle/>
        <a:p>
          <a:endParaRPr lang="en-US"/>
        </a:p>
      </dgm:t>
    </dgm:pt>
    <dgm:pt modelId="{348BC435-7B34-CC41-8C41-DF23AEDC05C4}" type="pres">
      <dgm:prSet presAssocID="{A6F13EBA-69B5-2A4A-9BC8-88F08CDDEAF6}" presName="desTx" presStyleLbl="alignAccFollowNode1" presStyleIdx="1" presStyleCnt="4" custScaleY="76409" custLinFactNeighborX="-3239" custLinFactNeighborY="-1924">
        <dgm:presLayoutVars>
          <dgm:bulletEnabled val="1"/>
        </dgm:presLayoutVars>
      </dgm:prSet>
      <dgm:spPr/>
      <dgm:t>
        <a:bodyPr/>
        <a:lstStyle/>
        <a:p>
          <a:endParaRPr lang="en-US"/>
        </a:p>
      </dgm:t>
    </dgm:pt>
    <dgm:pt modelId="{EBA056E9-0628-FE46-AEE2-CE36A570D76E}" type="pres">
      <dgm:prSet presAssocID="{2B6A98FF-C50E-014F-8BB7-FBED02072BDD}" presName="space" presStyleCnt="0"/>
      <dgm:spPr/>
    </dgm:pt>
    <dgm:pt modelId="{4DDCBC01-9D25-9F45-AB93-57AAF2F99EEF}" type="pres">
      <dgm:prSet presAssocID="{B65A4660-C9E7-3B42-A2B9-8E88A9470FDF}" presName="composite" presStyleCnt="0"/>
      <dgm:spPr/>
    </dgm:pt>
    <dgm:pt modelId="{D7E74D86-C891-CE45-A5DB-E53A1F10E126}" type="pres">
      <dgm:prSet presAssocID="{B65A4660-C9E7-3B42-A2B9-8E88A9470FDF}" presName="parTx" presStyleLbl="alignNode1" presStyleIdx="2" presStyleCnt="4" custScaleX="101246" custScaleY="96634" custLinFactNeighborX="-2654" custLinFactNeighborY="69587">
        <dgm:presLayoutVars>
          <dgm:chMax val="0"/>
          <dgm:chPref val="0"/>
          <dgm:bulletEnabled val="1"/>
        </dgm:presLayoutVars>
      </dgm:prSet>
      <dgm:spPr/>
      <dgm:t>
        <a:bodyPr/>
        <a:lstStyle/>
        <a:p>
          <a:endParaRPr lang="en-US"/>
        </a:p>
      </dgm:t>
    </dgm:pt>
    <dgm:pt modelId="{5A4F8676-F861-694E-99FE-F75AEC2F1F41}" type="pres">
      <dgm:prSet presAssocID="{B65A4660-C9E7-3B42-A2B9-8E88A9470FDF}" presName="desTx" presStyleLbl="alignAccFollowNode1" presStyleIdx="2" presStyleCnt="4" custScaleY="66297" custLinFactNeighborX="-3178" custLinFactNeighborY="305">
        <dgm:presLayoutVars>
          <dgm:bulletEnabled val="1"/>
        </dgm:presLayoutVars>
      </dgm:prSet>
      <dgm:spPr/>
      <dgm:t>
        <a:bodyPr/>
        <a:lstStyle/>
        <a:p>
          <a:endParaRPr lang="en-US"/>
        </a:p>
      </dgm:t>
    </dgm:pt>
    <dgm:pt modelId="{70AB6283-E04A-6E4C-B6EA-C54B10A18A37}" type="pres">
      <dgm:prSet presAssocID="{F4C9DC49-9694-174A-BB7D-55D71D5A45BE}" presName="space" presStyleCnt="0"/>
      <dgm:spPr/>
    </dgm:pt>
    <dgm:pt modelId="{202F711A-0D3A-5C43-8C71-94E403214884}" type="pres">
      <dgm:prSet presAssocID="{56B2B5BD-92CD-CF49-B96D-90477FFD875F}" presName="composite" presStyleCnt="0"/>
      <dgm:spPr/>
    </dgm:pt>
    <dgm:pt modelId="{6E88AC4F-FA53-CB45-A7BE-F07947C3C488}" type="pres">
      <dgm:prSet presAssocID="{56B2B5BD-92CD-CF49-B96D-90477FFD875F}" presName="parTx" presStyleLbl="alignNode1" presStyleIdx="3" presStyleCnt="4" custLinFactY="72170" custLinFactNeighborX="166" custLinFactNeighborY="100000">
        <dgm:presLayoutVars>
          <dgm:chMax val="0"/>
          <dgm:chPref val="0"/>
          <dgm:bulletEnabled val="1"/>
        </dgm:presLayoutVars>
      </dgm:prSet>
      <dgm:spPr/>
      <dgm:t>
        <a:bodyPr/>
        <a:lstStyle/>
        <a:p>
          <a:endParaRPr lang="en-US"/>
        </a:p>
      </dgm:t>
    </dgm:pt>
    <dgm:pt modelId="{BB69DC29-75FA-C74E-BEC0-390E130A1D59}" type="pres">
      <dgm:prSet presAssocID="{56B2B5BD-92CD-CF49-B96D-90477FFD875F}" presName="desTx" presStyleLbl="alignAccFollowNode1" presStyleIdx="3" presStyleCnt="4" custScaleY="33981" custLinFactNeighborX="22" custLinFactNeighborY="4100">
        <dgm:presLayoutVars>
          <dgm:bulletEnabled val="1"/>
        </dgm:presLayoutVars>
      </dgm:prSet>
      <dgm:spPr/>
      <dgm:t>
        <a:bodyPr/>
        <a:lstStyle/>
        <a:p>
          <a:endParaRPr lang="en-US"/>
        </a:p>
      </dgm:t>
    </dgm:pt>
  </dgm:ptLst>
  <dgm:cxnLst>
    <dgm:cxn modelId="{C89D3BF7-E4F4-694E-817E-0150253CAFC3}" srcId="{22179882-BEEA-7949-94B2-B0A8D6CB335D}" destId="{4E1BDF9C-5096-9A42-BC5A-759E8C6D197F}" srcOrd="0" destOrd="0" parTransId="{7BB405C3-91F2-3345-922F-5E6C59292AEE}" sibTransId="{37A51CDA-FB23-1247-BC9F-D152D0CA288C}"/>
    <dgm:cxn modelId="{0963EA90-6190-F346-AFF8-8871E6DDE4D9}" type="presOf" srcId="{A6F13EBA-69B5-2A4A-9BC8-88F08CDDEAF6}" destId="{3BDC1DF7-DBBF-4248-832A-64D2AEA97CA2}" srcOrd="0" destOrd="0" presId="urn:microsoft.com/office/officeart/2005/8/layout/hList1"/>
    <dgm:cxn modelId="{D0008164-0F50-C04C-B4A1-2870D1858C56}" type="presOf" srcId="{15EAC5AB-EB76-B540-A9A6-351209F3EEAA}" destId="{348BC435-7B34-CC41-8C41-DF23AEDC05C4}" srcOrd="0" destOrd="1" presId="urn:microsoft.com/office/officeart/2005/8/layout/hList1"/>
    <dgm:cxn modelId="{8F74E143-6F95-DE42-8B86-4C9A8C0D8055}" type="presOf" srcId="{2CBA5B5C-7FFF-DF4B-BE0E-AEA3AB4EDD0A}" destId="{348BC435-7B34-CC41-8C41-DF23AEDC05C4}" srcOrd="0" destOrd="5" presId="urn:microsoft.com/office/officeart/2005/8/layout/hList1"/>
    <dgm:cxn modelId="{6FD4B0FE-8CD6-B74D-AA6A-0F8C3378EA20}" type="presOf" srcId="{E48A6C01-FB8A-5A4D-AD2A-9BC447A6A0B1}" destId="{51054C78-825A-CF40-A334-E85C52C063E9}" srcOrd="0" destOrd="3" presId="urn:microsoft.com/office/officeart/2005/8/layout/hList1"/>
    <dgm:cxn modelId="{997B2060-D545-F94C-AF37-1ADBB2765888}" type="presOf" srcId="{56B2B5BD-92CD-CF49-B96D-90477FFD875F}" destId="{6E88AC4F-FA53-CB45-A7BE-F07947C3C488}" srcOrd="0" destOrd="0" presId="urn:microsoft.com/office/officeart/2005/8/layout/hList1"/>
    <dgm:cxn modelId="{5F31E4C1-8D50-2A4C-A144-2B36D0A813E4}" srcId="{A6F13EBA-69B5-2A4A-9BC8-88F08CDDEAF6}" destId="{2CBA5B5C-7FFF-DF4B-BE0E-AEA3AB4EDD0A}" srcOrd="5" destOrd="0" parTransId="{CC904CB3-D83C-7C4F-AEAD-3BE56A822A2F}" sibTransId="{BEEE9462-83E0-AA4A-B1B2-45C512F79791}"/>
    <dgm:cxn modelId="{4E099C37-B0A6-4C4D-8695-D4EC3CF5E809}" srcId="{B65A4660-C9E7-3B42-A2B9-8E88A9470FDF}" destId="{22C92B21-0F58-2941-BB40-6F9E841D1FC7}" srcOrd="1" destOrd="0" parTransId="{9300E1AA-08FD-2843-A33A-DFD51B017FF0}" sibTransId="{E5EBA399-3E10-854C-A11C-7A930814747A}"/>
    <dgm:cxn modelId="{A613B976-69C4-184C-BF62-A5AD946CCE21}" type="presOf" srcId="{A46BFBD2-0F0E-FE45-B25C-D4CD9C47DEB4}" destId="{51054C78-825A-CF40-A334-E85C52C063E9}" srcOrd="0" destOrd="0" presId="urn:microsoft.com/office/officeart/2005/8/layout/hList1"/>
    <dgm:cxn modelId="{C3DA0EAA-E959-470C-967F-CC8F9904A38D}" srcId="{B65A4660-C9E7-3B42-A2B9-8E88A9470FDF}" destId="{E72DBED8-AD99-4C80-9634-8DB1173AB0D4}" srcOrd="5" destOrd="0" parTransId="{0CE2D09B-7148-4171-9F4E-77FDCCB17DF2}" sibTransId="{50776ABE-9FB3-41E7-B014-3A30C62E9C75}"/>
    <dgm:cxn modelId="{AD84644A-63C9-436D-81E8-7ED98D363DB8}" type="presOf" srcId="{2D1F4FED-E32E-499D-931C-2A932C7A5426}" destId="{5A4F8676-F861-694E-99FE-F75AEC2F1F41}" srcOrd="0" destOrd="4" presId="urn:microsoft.com/office/officeart/2005/8/layout/hList1"/>
    <dgm:cxn modelId="{54B7468D-AADA-1949-9EE2-FEE9D419F1C6}" srcId="{4E1BDF9C-5096-9A42-BC5A-759E8C6D197F}" destId="{ACE82CFD-FE1D-3947-99AB-0C129F4DFB92}" srcOrd="4" destOrd="0" parTransId="{DFF047F3-E96E-2C4F-8935-EE4807A57592}" sibTransId="{1115C26E-47F4-3640-AFCE-14988841DD39}"/>
    <dgm:cxn modelId="{C9E70A2F-8849-0D40-A324-C5A7C67A3FD6}" srcId="{22179882-BEEA-7949-94B2-B0A8D6CB335D}" destId="{B65A4660-C9E7-3B42-A2B9-8E88A9470FDF}" srcOrd="2" destOrd="0" parTransId="{DC3660E2-D6F4-5B4E-A062-643DC763542C}" sibTransId="{F4C9DC49-9694-174A-BB7D-55D71D5A45BE}"/>
    <dgm:cxn modelId="{6CB7BE28-8926-4444-8134-2D9143BA38D9}" srcId="{4E1BDF9C-5096-9A42-BC5A-759E8C6D197F}" destId="{8EF94687-A0EF-7E46-B652-FCF84520A4B7}" srcOrd="1" destOrd="0" parTransId="{3857699E-0CB5-994D-930F-D17AA6B28D14}" sibTransId="{4DF5C887-F593-2749-B5D8-30C6FC4E4DD5}"/>
    <dgm:cxn modelId="{22996CAB-71A8-434C-BD71-502867003DFE}" type="presOf" srcId="{1E3A618D-0DA7-6244-A6F8-7DA64A8EBE99}" destId="{5A4F8676-F861-694E-99FE-F75AEC2F1F41}" srcOrd="0" destOrd="3" presId="urn:microsoft.com/office/officeart/2005/8/layout/hList1"/>
    <dgm:cxn modelId="{BE5EA980-3919-9640-8431-C1B5F9DB9030}" srcId="{B65A4660-C9E7-3B42-A2B9-8E88A9470FDF}" destId="{D7C6D9C5-5634-C04E-8F4E-4A22CA6337BB}" srcOrd="0" destOrd="0" parTransId="{9DEB0E87-DC03-FE4C-94F1-2936D298BC2A}" sibTransId="{D01855DF-910B-9849-B27E-A0B6471DD6FE}"/>
    <dgm:cxn modelId="{AE94F8A4-F7B1-9E4D-AC5D-BC34F995CBB8}" srcId="{4E1BDF9C-5096-9A42-BC5A-759E8C6D197F}" destId="{6A37AEFE-A640-5B48-9320-EB33F6CE8410}" srcOrd="2" destOrd="0" parTransId="{D7A2D3BC-F282-F544-95FD-5F7254BD0933}" sibTransId="{F5F3B70C-6059-DA44-9EC0-68075519FF99}"/>
    <dgm:cxn modelId="{A2AA5411-ED7A-094C-B892-E32FE5A69375}" type="presOf" srcId="{B65A4660-C9E7-3B42-A2B9-8E88A9470FDF}" destId="{D7E74D86-C891-CE45-A5DB-E53A1F10E126}" srcOrd="0" destOrd="0" presId="urn:microsoft.com/office/officeart/2005/8/layout/hList1"/>
    <dgm:cxn modelId="{6EF27DA1-710B-A949-A15A-8BDFBF8F4F49}" srcId="{22179882-BEEA-7949-94B2-B0A8D6CB335D}" destId="{A6F13EBA-69B5-2A4A-9BC8-88F08CDDEAF6}" srcOrd="1" destOrd="0" parTransId="{1CDDD5E7-9174-5744-BD0E-9FF3485EE934}" sibTransId="{2B6A98FF-C50E-014F-8BB7-FBED02072BDD}"/>
    <dgm:cxn modelId="{73BFB22F-8EAF-4544-B277-CA0A6CADB487}" srcId="{B65A4660-C9E7-3B42-A2B9-8E88A9470FDF}" destId="{1E3A618D-0DA7-6244-A6F8-7DA64A8EBE99}" srcOrd="3" destOrd="0" parTransId="{3D1ACF18-E060-F14B-8D44-460B52F1EDE7}" sibTransId="{D05097C8-E3E7-354F-B1A9-5634D4C63460}"/>
    <dgm:cxn modelId="{E6AFF040-D6FA-4820-A691-28CDC3DFBEC0}" type="presOf" srcId="{B55679DD-7196-42B9-AAA9-9B842C2A2170}" destId="{BB69DC29-75FA-C74E-BEC0-390E130A1D59}" srcOrd="0" destOrd="2" presId="urn:microsoft.com/office/officeart/2005/8/layout/hList1"/>
    <dgm:cxn modelId="{038000D5-196A-4B3C-9D0B-6DEF269CBAA1}" type="presOf" srcId="{E72DBED8-AD99-4C80-9634-8DB1173AB0D4}" destId="{5A4F8676-F861-694E-99FE-F75AEC2F1F41}" srcOrd="0" destOrd="5" presId="urn:microsoft.com/office/officeart/2005/8/layout/hList1"/>
    <dgm:cxn modelId="{B56EF166-7DD7-5041-A4D6-7122645DCF59}" srcId="{4E1BDF9C-5096-9A42-BC5A-759E8C6D197F}" destId="{A46BFBD2-0F0E-FE45-B25C-D4CD9C47DEB4}" srcOrd="0" destOrd="0" parTransId="{99CF5022-58F9-504E-97AF-3FC65D5F80BF}" sibTransId="{11B3992C-75AB-6244-A336-BA8C635BACCC}"/>
    <dgm:cxn modelId="{8753FC49-0E90-E14D-AFB3-B571CD639085}" type="presOf" srcId="{F9AA7B45-0CD7-4E4A-8434-AD0CEC8970F5}" destId="{5A4F8676-F861-694E-99FE-F75AEC2F1F41}" srcOrd="0" destOrd="2" presId="urn:microsoft.com/office/officeart/2005/8/layout/hList1"/>
    <dgm:cxn modelId="{621043DE-6E38-8547-8F74-7083C9CC2949}" srcId="{4E1BDF9C-5096-9A42-BC5A-759E8C6D197F}" destId="{E48A6C01-FB8A-5A4D-AD2A-9BC447A6A0B1}" srcOrd="3" destOrd="0" parTransId="{A3844FE9-688C-9440-9516-182572B77245}" sibTransId="{88C9836C-5BE6-A140-9F87-C15939522B54}"/>
    <dgm:cxn modelId="{AB4BC23B-18E9-C544-859B-88DD39D116D3}" type="presOf" srcId="{ACE82CFD-FE1D-3947-99AB-0C129F4DFB92}" destId="{51054C78-825A-CF40-A334-E85C52C063E9}" srcOrd="0" destOrd="4" presId="urn:microsoft.com/office/officeart/2005/8/layout/hList1"/>
    <dgm:cxn modelId="{C57DD939-1A42-4B48-8593-D8231E9B52F1}" srcId="{A6F13EBA-69B5-2A4A-9BC8-88F08CDDEAF6}" destId="{7E663117-345C-1B4B-B628-7419CB1D3BFB}" srcOrd="2" destOrd="0" parTransId="{FFBB21A1-0C2C-9241-835B-68D18A522207}" sibTransId="{6B299840-C1B9-5C4B-BEDB-370AD4A24723}"/>
    <dgm:cxn modelId="{6CA0E6D9-F5E6-3445-A486-7C9970015788}" type="presOf" srcId="{A01EA7AA-3FFB-ED42-B05E-C678BAD37AAD}" destId="{348BC435-7B34-CC41-8C41-DF23AEDC05C4}" srcOrd="0" destOrd="3" presId="urn:microsoft.com/office/officeart/2005/8/layout/hList1"/>
    <dgm:cxn modelId="{76AC5FE0-8DF7-E148-95D6-2439193EAED4}" type="presOf" srcId="{5C595291-B8C7-804C-BB1F-42313843466D}" destId="{BB69DC29-75FA-C74E-BEC0-390E130A1D59}" srcOrd="0" destOrd="1" presId="urn:microsoft.com/office/officeart/2005/8/layout/hList1"/>
    <dgm:cxn modelId="{729ADD70-D68C-C240-9C4F-E94D3CD983A4}" srcId="{4E1BDF9C-5096-9A42-BC5A-759E8C6D197F}" destId="{30EE2084-C142-B440-9BBB-28DFAF15BDF8}" srcOrd="5" destOrd="0" parTransId="{4565625D-0875-3D4F-A779-4FD63A9C109E}" sibTransId="{C4240F3D-761C-7442-BBC6-F7E76F00AE09}"/>
    <dgm:cxn modelId="{C287B50C-0E9A-FA4A-924B-FD95CCCC0B2A}" srcId="{A6F13EBA-69B5-2A4A-9BC8-88F08CDDEAF6}" destId="{A01EA7AA-3FFB-ED42-B05E-C678BAD37AAD}" srcOrd="3" destOrd="0" parTransId="{0D62FDF2-BE1A-F540-B157-D32E75537AFC}" sibTransId="{F291BD76-EADB-B443-83A0-AF208F714687}"/>
    <dgm:cxn modelId="{9D58CC10-0AF9-764F-90D3-FFE1FCC6A64A}" type="presOf" srcId="{8FBDB364-C088-3D41-A3B0-F4893BDAF844}" destId="{348BC435-7B34-CC41-8C41-DF23AEDC05C4}" srcOrd="0" destOrd="0" presId="urn:microsoft.com/office/officeart/2005/8/layout/hList1"/>
    <dgm:cxn modelId="{C0C10B3E-C5B1-6444-99F4-E0FC65DD6F9D}" srcId="{56B2B5BD-92CD-CF49-B96D-90477FFD875F}" destId="{5C595291-B8C7-804C-BB1F-42313843466D}" srcOrd="1" destOrd="0" parTransId="{CEEFAF9F-FC48-CE48-BBB8-4B4A1FC9691F}" sibTransId="{243E3459-B0BD-B24F-8648-CBBA57A6DE2B}"/>
    <dgm:cxn modelId="{AB1BAFA8-133D-8A45-BD0F-FB79A154A67F}" srcId="{A6F13EBA-69B5-2A4A-9BC8-88F08CDDEAF6}" destId="{31B10D3C-2D9A-554B-A78C-2227F4D3F84E}" srcOrd="4" destOrd="0" parTransId="{5D59AE0C-4F32-1C45-9F0A-FC1827BE44A2}" sibTransId="{FF3CAE5E-5275-454A-A2FC-9CEAD9F8726B}"/>
    <dgm:cxn modelId="{152F74B5-34D2-B947-8B6E-25DF0F6380F6}" type="presOf" srcId="{31B10D3C-2D9A-554B-A78C-2227F4D3F84E}" destId="{348BC435-7B34-CC41-8C41-DF23AEDC05C4}" srcOrd="0" destOrd="4" presId="urn:microsoft.com/office/officeart/2005/8/layout/hList1"/>
    <dgm:cxn modelId="{F1020119-C44D-9443-9B33-1E1F74CA951F}" type="presOf" srcId="{8EF94687-A0EF-7E46-B652-FCF84520A4B7}" destId="{51054C78-825A-CF40-A334-E85C52C063E9}" srcOrd="0" destOrd="1" presId="urn:microsoft.com/office/officeart/2005/8/layout/hList1"/>
    <dgm:cxn modelId="{E47FF5DD-C50A-EC4D-8CE8-DC389A8B6063}" srcId="{A6F13EBA-69B5-2A4A-9BC8-88F08CDDEAF6}" destId="{15EAC5AB-EB76-B540-A9A6-351209F3EEAA}" srcOrd="1" destOrd="0" parTransId="{EA3AE528-BE6A-D648-9BC0-CCCF0682C326}" sibTransId="{28EB4DBD-294A-954E-BEAA-BB4111820918}"/>
    <dgm:cxn modelId="{7D0FEF16-3885-A446-BE1C-754C6DED029A}" type="presOf" srcId="{7E663117-345C-1B4B-B628-7419CB1D3BFB}" destId="{348BC435-7B34-CC41-8C41-DF23AEDC05C4}" srcOrd="0" destOrd="2" presId="urn:microsoft.com/office/officeart/2005/8/layout/hList1"/>
    <dgm:cxn modelId="{D15693FB-C336-4541-B3B0-8BA6FF0F15D7}" srcId="{A6F13EBA-69B5-2A4A-9BC8-88F08CDDEAF6}" destId="{8FBDB364-C088-3D41-A3B0-F4893BDAF844}" srcOrd="0" destOrd="0" parTransId="{C89E0039-0940-2547-BFF9-BA0F2E500812}" sibTransId="{7A19AC9E-00B7-9640-A909-75D5A74B6057}"/>
    <dgm:cxn modelId="{428EF246-F377-B742-9B41-9416B03B7680}" type="presOf" srcId="{30EE2084-C142-B440-9BBB-28DFAF15BDF8}" destId="{51054C78-825A-CF40-A334-E85C52C063E9}" srcOrd="0" destOrd="5" presId="urn:microsoft.com/office/officeart/2005/8/layout/hList1"/>
    <dgm:cxn modelId="{37B2986D-15D6-3B48-B543-1FCBF27C6BEB}" srcId="{56B2B5BD-92CD-CF49-B96D-90477FFD875F}" destId="{EC6783F1-3B8B-DE44-9C35-1AD030BB4987}" srcOrd="0" destOrd="0" parTransId="{10245798-72BC-1F47-B380-E68C80C09C15}" sibTransId="{124C58B0-42F2-CF40-84BD-E39148FC1A03}"/>
    <dgm:cxn modelId="{214C6D38-A4AD-C648-A95D-CD1162AA3837}" type="presOf" srcId="{EC6783F1-3B8B-DE44-9C35-1AD030BB4987}" destId="{BB69DC29-75FA-C74E-BEC0-390E130A1D59}" srcOrd="0" destOrd="0" presId="urn:microsoft.com/office/officeart/2005/8/layout/hList1"/>
    <dgm:cxn modelId="{246A1BCD-0423-4678-B367-186D3383F918}" srcId="{56B2B5BD-92CD-CF49-B96D-90477FFD875F}" destId="{B55679DD-7196-42B9-AAA9-9B842C2A2170}" srcOrd="2" destOrd="0" parTransId="{7845F89D-09F1-4283-90C7-B4303389865B}" sibTransId="{9A628729-8BD4-4F05-8B12-0342A4A57B9A}"/>
    <dgm:cxn modelId="{AD8252F9-615C-F84E-A879-04225FBB76C6}" type="presOf" srcId="{22C92B21-0F58-2941-BB40-6F9E841D1FC7}" destId="{5A4F8676-F861-694E-99FE-F75AEC2F1F41}" srcOrd="0" destOrd="1" presId="urn:microsoft.com/office/officeart/2005/8/layout/hList1"/>
    <dgm:cxn modelId="{8BBB6801-D88F-C74D-9EEB-D444CA8D4AFE}" type="presOf" srcId="{22179882-BEEA-7949-94B2-B0A8D6CB335D}" destId="{B6ACC336-85B3-6C44-B193-AA169130E667}" srcOrd="0" destOrd="0" presId="urn:microsoft.com/office/officeart/2005/8/layout/hList1"/>
    <dgm:cxn modelId="{9DA3CF5C-4AFA-2B40-AE9F-2425B07E02B6}" type="presOf" srcId="{6A37AEFE-A640-5B48-9320-EB33F6CE8410}" destId="{51054C78-825A-CF40-A334-E85C52C063E9}" srcOrd="0" destOrd="2" presId="urn:microsoft.com/office/officeart/2005/8/layout/hList1"/>
    <dgm:cxn modelId="{91B132AE-65F5-4646-976F-779B49ECCC59}" type="presOf" srcId="{D7C6D9C5-5634-C04E-8F4E-4A22CA6337BB}" destId="{5A4F8676-F861-694E-99FE-F75AEC2F1F41}" srcOrd="0" destOrd="0" presId="urn:microsoft.com/office/officeart/2005/8/layout/hList1"/>
    <dgm:cxn modelId="{47CBF5CC-A223-BA42-A157-1B8AA29E0D61}" srcId="{22179882-BEEA-7949-94B2-B0A8D6CB335D}" destId="{56B2B5BD-92CD-CF49-B96D-90477FFD875F}" srcOrd="3" destOrd="0" parTransId="{82A049CC-756F-E143-AF84-8D3D81A948E7}" sibTransId="{F5577F80-8E1E-154F-98C6-00E0D974155B}"/>
    <dgm:cxn modelId="{F6DBA757-C294-4A7E-89B7-A005144393DE}" srcId="{B65A4660-C9E7-3B42-A2B9-8E88A9470FDF}" destId="{2D1F4FED-E32E-499D-931C-2A932C7A5426}" srcOrd="4" destOrd="0" parTransId="{53C0563E-C7F7-4D5F-832D-632184006D02}" sibTransId="{75FC3583-9EBB-41AF-8176-F6E983DD292F}"/>
    <dgm:cxn modelId="{EF96AADB-EFA4-FC42-978C-50489B8D9DBD}" type="presOf" srcId="{4E1BDF9C-5096-9A42-BC5A-759E8C6D197F}" destId="{05E2026C-0C75-E34E-97E8-04187E59638C}" srcOrd="0" destOrd="0" presId="urn:microsoft.com/office/officeart/2005/8/layout/hList1"/>
    <dgm:cxn modelId="{49A9ADCD-4A51-2447-8618-7B63F4A856B6}" srcId="{B65A4660-C9E7-3B42-A2B9-8E88A9470FDF}" destId="{F9AA7B45-0CD7-4E4A-8434-AD0CEC8970F5}" srcOrd="2" destOrd="0" parTransId="{95CC4A37-816B-D44A-A2D5-D7A2885F689F}" sibTransId="{522BA285-C482-7145-918E-9E89B337C216}"/>
    <dgm:cxn modelId="{0E65900C-70CE-B645-B425-AF1BB100CC55}" type="presParOf" srcId="{B6ACC336-85B3-6C44-B193-AA169130E667}" destId="{F694B7E9-2D41-0C41-A188-57F28F143520}" srcOrd="0" destOrd="0" presId="urn:microsoft.com/office/officeart/2005/8/layout/hList1"/>
    <dgm:cxn modelId="{BF5F7EF5-B586-E845-9ABC-E70DBECBB600}" type="presParOf" srcId="{F694B7E9-2D41-0C41-A188-57F28F143520}" destId="{05E2026C-0C75-E34E-97E8-04187E59638C}" srcOrd="0" destOrd="0" presId="urn:microsoft.com/office/officeart/2005/8/layout/hList1"/>
    <dgm:cxn modelId="{EDB39D5A-156D-FA47-A7C6-1FC164A94A36}" type="presParOf" srcId="{F694B7E9-2D41-0C41-A188-57F28F143520}" destId="{51054C78-825A-CF40-A334-E85C52C063E9}" srcOrd="1" destOrd="0" presId="urn:microsoft.com/office/officeart/2005/8/layout/hList1"/>
    <dgm:cxn modelId="{31761E12-3CE7-0748-9668-007119A49D33}" type="presParOf" srcId="{B6ACC336-85B3-6C44-B193-AA169130E667}" destId="{D31EB8AD-AA91-7E4F-AC7A-75286C32F134}" srcOrd="1" destOrd="0" presId="urn:microsoft.com/office/officeart/2005/8/layout/hList1"/>
    <dgm:cxn modelId="{D2460D11-29A9-CC43-AED4-E61A84C5DD1B}" type="presParOf" srcId="{B6ACC336-85B3-6C44-B193-AA169130E667}" destId="{CCC00BCA-2926-0E46-BBE1-34CC5C13EC4A}" srcOrd="2" destOrd="0" presId="urn:microsoft.com/office/officeart/2005/8/layout/hList1"/>
    <dgm:cxn modelId="{06AB25B6-3DA7-0F4F-96D4-030916A9FC21}" type="presParOf" srcId="{CCC00BCA-2926-0E46-BBE1-34CC5C13EC4A}" destId="{3BDC1DF7-DBBF-4248-832A-64D2AEA97CA2}" srcOrd="0" destOrd="0" presId="urn:microsoft.com/office/officeart/2005/8/layout/hList1"/>
    <dgm:cxn modelId="{CC0DEC52-E200-794A-B424-FCE69BDFCB4C}" type="presParOf" srcId="{CCC00BCA-2926-0E46-BBE1-34CC5C13EC4A}" destId="{348BC435-7B34-CC41-8C41-DF23AEDC05C4}" srcOrd="1" destOrd="0" presId="urn:microsoft.com/office/officeart/2005/8/layout/hList1"/>
    <dgm:cxn modelId="{BDF87017-8C90-CB47-ACAC-BB04EBEA634C}" type="presParOf" srcId="{B6ACC336-85B3-6C44-B193-AA169130E667}" destId="{EBA056E9-0628-FE46-AEE2-CE36A570D76E}" srcOrd="3" destOrd="0" presId="urn:microsoft.com/office/officeart/2005/8/layout/hList1"/>
    <dgm:cxn modelId="{4A2B7FC5-1BA9-104C-9E74-66D64293CC36}" type="presParOf" srcId="{B6ACC336-85B3-6C44-B193-AA169130E667}" destId="{4DDCBC01-9D25-9F45-AB93-57AAF2F99EEF}" srcOrd="4" destOrd="0" presId="urn:microsoft.com/office/officeart/2005/8/layout/hList1"/>
    <dgm:cxn modelId="{685EF714-5640-1C42-895E-4ACE5B1FF431}" type="presParOf" srcId="{4DDCBC01-9D25-9F45-AB93-57AAF2F99EEF}" destId="{D7E74D86-C891-CE45-A5DB-E53A1F10E126}" srcOrd="0" destOrd="0" presId="urn:microsoft.com/office/officeart/2005/8/layout/hList1"/>
    <dgm:cxn modelId="{A3D437C2-9A25-5A47-B899-9E2934FD7D43}" type="presParOf" srcId="{4DDCBC01-9D25-9F45-AB93-57AAF2F99EEF}" destId="{5A4F8676-F861-694E-99FE-F75AEC2F1F41}" srcOrd="1" destOrd="0" presId="urn:microsoft.com/office/officeart/2005/8/layout/hList1"/>
    <dgm:cxn modelId="{7133A8A1-85DC-C64D-A6B7-89731E96B054}" type="presParOf" srcId="{B6ACC336-85B3-6C44-B193-AA169130E667}" destId="{70AB6283-E04A-6E4C-B6EA-C54B10A18A37}" srcOrd="5" destOrd="0" presId="urn:microsoft.com/office/officeart/2005/8/layout/hList1"/>
    <dgm:cxn modelId="{9E1E35D9-D19F-D242-90F7-2E01A2D51BF4}" type="presParOf" srcId="{B6ACC336-85B3-6C44-B193-AA169130E667}" destId="{202F711A-0D3A-5C43-8C71-94E403214884}" srcOrd="6" destOrd="0" presId="urn:microsoft.com/office/officeart/2005/8/layout/hList1"/>
    <dgm:cxn modelId="{2AF974CD-385F-6746-AA64-35B16115BF54}" type="presParOf" srcId="{202F711A-0D3A-5C43-8C71-94E403214884}" destId="{6E88AC4F-FA53-CB45-A7BE-F07947C3C488}" srcOrd="0" destOrd="0" presId="urn:microsoft.com/office/officeart/2005/8/layout/hList1"/>
    <dgm:cxn modelId="{3CB8B6BF-A6FB-E44F-AF64-BEFF717E745E}" type="presParOf" srcId="{202F711A-0D3A-5C43-8C71-94E403214884}" destId="{BB69DC29-75FA-C74E-BEC0-390E130A1D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6C5F5-C620-3848-A6AF-35B7469021F6}" type="doc">
      <dgm:prSet loTypeId="urn:microsoft.com/office/officeart/2005/8/layout/matrix1" loCatId="" qsTypeId="urn:microsoft.com/office/officeart/2005/8/quickstyle/3D2" qsCatId="3D" csTypeId="urn:microsoft.com/office/officeart/2005/8/colors/colorful4" csCatId="colorful" phldr="1"/>
      <dgm:spPr/>
      <dgm:t>
        <a:bodyPr/>
        <a:lstStyle/>
        <a:p>
          <a:endParaRPr lang="en-US"/>
        </a:p>
      </dgm:t>
    </dgm:pt>
    <dgm:pt modelId="{31DFB905-5488-E749-AF68-24DC7027F98A}">
      <dgm:prSet phldrT="[Text]" custT="1"/>
      <dgm:spPr>
        <a:solidFill>
          <a:schemeClr val="bg2">
            <a:lumMod val="25000"/>
          </a:schemeClr>
        </a:solidFill>
        <a:ln>
          <a:noFill/>
        </a:ln>
      </dgm:spPr>
      <dgm:t>
        <a:bodyPr/>
        <a:lstStyle/>
        <a:p>
          <a:r>
            <a:rPr lang="en-US" sz="1600" dirty="0" smtClean="0">
              <a:solidFill>
                <a:schemeClr val="bg1"/>
              </a:solidFill>
            </a:rPr>
            <a:t>Behavioral Symptoms</a:t>
          </a:r>
          <a:endParaRPr lang="en-US" sz="1600" dirty="0">
            <a:solidFill>
              <a:schemeClr val="bg1"/>
            </a:solidFill>
          </a:endParaRPr>
        </a:p>
      </dgm:t>
    </dgm:pt>
    <dgm:pt modelId="{9823A889-18F1-3148-B406-8C8AA357A5A6}" type="parTrans" cxnId="{35365817-B962-C64C-A655-B09BC56D030E}">
      <dgm:prSet/>
      <dgm:spPr/>
      <dgm:t>
        <a:bodyPr/>
        <a:lstStyle/>
        <a:p>
          <a:endParaRPr lang="en-US"/>
        </a:p>
      </dgm:t>
    </dgm:pt>
    <dgm:pt modelId="{135F3E86-A37C-8440-85A0-9EE336742538}" type="sibTrans" cxnId="{35365817-B962-C64C-A655-B09BC56D030E}">
      <dgm:prSet/>
      <dgm:spPr/>
      <dgm:t>
        <a:bodyPr/>
        <a:lstStyle/>
        <a:p>
          <a:endParaRPr lang="en-US"/>
        </a:p>
      </dgm:t>
    </dgm:pt>
    <dgm:pt modelId="{EFCC3DD0-E2D2-2944-AB9C-8C9E38EE60FC}">
      <dgm:prSet phldrT="[Text]" custT="1"/>
      <dgm:spPr>
        <a:solidFill>
          <a:schemeClr val="accent4">
            <a:lumMod val="75000"/>
          </a:schemeClr>
        </a:solidFill>
      </dgm:spPr>
      <dgm:t>
        <a:bodyPr/>
        <a:lstStyle/>
        <a:p>
          <a:pPr algn="ctr"/>
          <a:endParaRPr lang="en-US" sz="1400" b="1" u="sng" dirty="0" smtClean="0">
            <a:solidFill>
              <a:srgbClr val="FFFF00"/>
            </a:solidFill>
          </a:endParaRPr>
        </a:p>
        <a:p>
          <a:pPr algn="ctr"/>
          <a:endParaRPr lang="en-US" sz="1400" b="1" u="sng" dirty="0" smtClean="0">
            <a:solidFill>
              <a:srgbClr val="FFFF00"/>
            </a:solidFill>
          </a:endParaRPr>
        </a:p>
        <a:p>
          <a:pPr algn="ctr"/>
          <a:r>
            <a:rPr lang="en-US" sz="1400" b="1" u="sng" dirty="0" smtClean="0">
              <a:solidFill>
                <a:srgbClr val="FFFF00"/>
              </a:solidFill>
            </a:rPr>
            <a:t>Sensory Impairment</a:t>
          </a:r>
        </a:p>
        <a:p>
          <a:pPr algn="ctr"/>
          <a:r>
            <a:rPr lang="en-US" sz="1400" dirty="0" smtClean="0"/>
            <a:t>Can impair sense of isolation</a:t>
          </a:r>
        </a:p>
        <a:p>
          <a:pPr algn="ctr"/>
          <a:r>
            <a:rPr lang="en-US" sz="1400" dirty="0" smtClean="0"/>
            <a:t>May contribute to misperception of the environment Hearing  aids, visual aids can be useful</a:t>
          </a:r>
        </a:p>
        <a:p>
          <a:pPr algn="ctr"/>
          <a:endParaRPr lang="en-US" sz="1400" b="1" u="sng" dirty="0" smtClean="0">
            <a:solidFill>
              <a:srgbClr val="FFFF00"/>
            </a:solidFill>
          </a:endParaRPr>
        </a:p>
        <a:p>
          <a:pPr algn="ctr"/>
          <a:r>
            <a:rPr lang="en-US" sz="1400" b="1" u="sng" dirty="0" smtClean="0">
              <a:solidFill>
                <a:srgbClr val="FFFF00"/>
              </a:solidFill>
            </a:rPr>
            <a:t>Unmet Needs</a:t>
          </a:r>
          <a:r>
            <a:rPr lang="en-US" sz="1400" dirty="0" smtClean="0"/>
            <a:t/>
          </a:r>
          <a:br>
            <a:rPr lang="en-US" sz="1400" dirty="0" smtClean="0"/>
          </a:br>
          <a:r>
            <a:rPr lang="en-US" sz="1400" dirty="0" smtClean="0"/>
            <a:t>Thirst, Hunger</a:t>
          </a:r>
        </a:p>
      </dgm:t>
    </dgm:pt>
    <dgm:pt modelId="{88530EB4-BAF5-6C47-87D5-B5B543469E14}" type="parTrans" cxnId="{C14392FE-D8F3-2944-A657-12A4B90019B9}">
      <dgm:prSet/>
      <dgm:spPr/>
      <dgm:t>
        <a:bodyPr/>
        <a:lstStyle/>
        <a:p>
          <a:endParaRPr lang="en-US"/>
        </a:p>
      </dgm:t>
    </dgm:pt>
    <dgm:pt modelId="{A2B962EC-1488-FD4D-AB1C-7CAFB64E692F}" type="sibTrans" cxnId="{C14392FE-D8F3-2944-A657-12A4B90019B9}">
      <dgm:prSet/>
      <dgm:spPr/>
      <dgm:t>
        <a:bodyPr/>
        <a:lstStyle/>
        <a:p>
          <a:endParaRPr lang="en-US"/>
        </a:p>
      </dgm:t>
    </dgm:pt>
    <dgm:pt modelId="{C819EA79-D539-2145-B909-C207DDFF8E53}">
      <dgm:prSet phldrT="[Text]" custT="1"/>
      <dgm:spPr>
        <a:solidFill>
          <a:schemeClr val="tx2">
            <a:lumMod val="60000"/>
            <a:lumOff val="40000"/>
          </a:schemeClr>
        </a:solidFill>
      </dgm:spPr>
      <dgm:t>
        <a:bodyPr/>
        <a:lstStyle/>
        <a:p>
          <a:pPr algn="ctr"/>
          <a:r>
            <a:rPr lang="en-US" sz="1400" b="1" u="sng" dirty="0" smtClean="0">
              <a:solidFill>
                <a:srgbClr val="FFFF00"/>
              </a:solidFill>
            </a:rPr>
            <a:t>Medications</a:t>
          </a:r>
        </a:p>
        <a:p>
          <a:pPr algn="ctr"/>
          <a:r>
            <a:rPr lang="en-US" sz="1400" dirty="0" smtClean="0"/>
            <a:t>Psychotropic medications – Antipsychotics, benzodiazepines, Antidepressants (TCA)</a:t>
          </a:r>
        </a:p>
        <a:p>
          <a:pPr algn="ctr"/>
          <a:r>
            <a:rPr lang="en-US" sz="1400" dirty="0" smtClean="0"/>
            <a:t>Other medications  with </a:t>
          </a:r>
          <a:r>
            <a:rPr lang="en-US" sz="1400" dirty="0" err="1" smtClean="0"/>
            <a:t>anticholinergic</a:t>
          </a:r>
          <a:r>
            <a:rPr lang="en-US" sz="1400" dirty="0" smtClean="0"/>
            <a:t> properties</a:t>
          </a:r>
        </a:p>
        <a:p>
          <a:pPr algn="ctr"/>
          <a:r>
            <a:rPr lang="en-US" sz="1400" dirty="0" smtClean="0"/>
            <a:t>Confusion, sedation, falls, </a:t>
          </a:r>
          <a:r>
            <a:rPr lang="en-US" sz="1400" dirty="0" err="1" smtClean="0"/>
            <a:t>akithisia</a:t>
          </a:r>
          <a:r>
            <a:rPr lang="en-US" sz="1400" dirty="0" smtClean="0"/>
            <a:t>, Constipation</a:t>
          </a:r>
        </a:p>
        <a:p>
          <a:pPr algn="ctr"/>
          <a:r>
            <a:rPr lang="en-US" sz="1400" dirty="0" smtClean="0"/>
            <a:t>Urinary retention</a:t>
          </a:r>
        </a:p>
        <a:p>
          <a:pPr algn="ctr"/>
          <a:endParaRPr lang="en-US" sz="1400" dirty="0" smtClean="0"/>
        </a:p>
        <a:p>
          <a:pPr algn="ctr"/>
          <a:endParaRPr lang="en-US" sz="1400" dirty="0" smtClean="0"/>
        </a:p>
      </dgm:t>
    </dgm:pt>
    <dgm:pt modelId="{264BF6DA-E0E0-254C-B6DC-BA8B339251B0}" type="parTrans" cxnId="{0EEBDB88-3F58-4B48-987B-15A33A958D75}">
      <dgm:prSet/>
      <dgm:spPr/>
      <dgm:t>
        <a:bodyPr/>
        <a:lstStyle/>
        <a:p>
          <a:endParaRPr lang="en-US"/>
        </a:p>
      </dgm:t>
    </dgm:pt>
    <dgm:pt modelId="{A56029EF-054E-844E-B1BC-6433C6558B27}" type="sibTrans" cxnId="{0EEBDB88-3F58-4B48-987B-15A33A958D75}">
      <dgm:prSet/>
      <dgm:spPr/>
      <dgm:t>
        <a:bodyPr/>
        <a:lstStyle/>
        <a:p>
          <a:endParaRPr lang="en-US"/>
        </a:p>
      </dgm:t>
    </dgm:pt>
    <dgm:pt modelId="{C1EEACCC-2DBA-D043-A019-BC9DAD5163BF}">
      <dgm:prSet phldrT="[Text]" custT="1"/>
      <dgm:spPr>
        <a:solidFill>
          <a:schemeClr val="accent3">
            <a:lumMod val="75000"/>
          </a:schemeClr>
        </a:solidFill>
      </dgm:spPr>
      <dgm:t>
        <a:bodyPr/>
        <a:lstStyle/>
        <a:p>
          <a:endParaRPr lang="en-US" sz="1400" b="1" u="sng" dirty="0" smtClean="0">
            <a:solidFill>
              <a:srgbClr val="FFFF00"/>
            </a:solidFill>
          </a:endParaRPr>
        </a:p>
        <a:p>
          <a:endParaRPr lang="en-US" sz="1400" b="1" u="sng" dirty="0" smtClean="0">
            <a:solidFill>
              <a:srgbClr val="FFFF00"/>
            </a:solidFill>
          </a:endParaRPr>
        </a:p>
        <a:p>
          <a:r>
            <a:rPr lang="en-US" sz="1400" b="1" u="sng" dirty="0" smtClean="0">
              <a:solidFill>
                <a:srgbClr val="FFFF00"/>
              </a:solidFill>
            </a:rPr>
            <a:t>Psychiatric Illness</a:t>
          </a:r>
        </a:p>
        <a:p>
          <a:r>
            <a:rPr lang="en-US" sz="1400" dirty="0" smtClean="0"/>
            <a:t>Majority patients with dementia have co-</a:t>
          </a:r>
          <a:r>
            <a:rPr lang="en-US" sz="1400" dirty="0" err="1" smtClean="0"/>
            <a:t>occuring</a:t>
          </a:r>
          <a:r>
            <a:rPr lang="en-US" sz="1400" dirty="0" smtClean="0"/>
            <a:t> anxiety and depression</a:t>
          </a:r>
        </a:p>
        <a:p>
          <a:r>
            <a:rPr lang="en-US" sz="1400" dirty="0" smtClean="0"/>
            <a:t>Concomitant Psychiatric illness – Psychosis/affective disorders</a:t>
          </a:r>
        </a:p>
        <a:p>
          <a:endParaRPr lang="en-US" sz="1400" dirty="0" smtClean="0"/>
        </a:p>
        <a:p>
          <a:r>
            <a:rPr lang="en-US" sz="1400" b="1" u="sng" dirty="0" smtClean="0">
              <a:solidFill>
                <a:srgbClr val="FFFF00"/>
              </a:solidFill>
            </a:rPr>
            <a:t>Medical Illness</a:t>
          </a:r>
        </a:p>
        <a:p>
          <a:r>
            <a:rPr lang="en-US" sz="1400" dirty="0" smtClean="0"/>
            <a:t>Any infection (</a:t>
          </a:r>
          <a:r>
            <a:rPr lang="en-US" sz="1400" dirty="0" err="1" smtClean="0"/>
            <a:t>eg</a:t>
          </a:r>
          <a:r>
            <a:rPr lang="en-US" sz="1400" dirty="0" smtClean="0"/>
            <a:t> UTI, pneumonia), Pain, Recent stroke, Metabolic </a:t>
          </a:r>
        </a:p>
      </dgm:t>
    </dgm:pt>
    <dgm:pt modelId="{8985A419-210A-3245-BF86-9C644E4E53AE}" type="parTrans" cxnId="{8A0857A7-1073-D840-8865-266C9A2DE65F}">
      <dgm:prSet/>
      <dgm:spPr/>
      <dgm:t>
        <a:bodyPr/>
        <a:lstStyle/>
        <a:p>
          <a:endParaRPr lang="en-US"/>
        </a:p>
      </dgm:t>
    </dgm:pt>
    <dgm:pt modelId="{BBB6D16C-47DB-5545-B942-33C9D2CB7B4F}" type="sibTrans" cxnId="{8A0857A7-1073-D840-8865-266C9A2DE65F}">
      <dgm:prSet/>
      <dgm:spPr/>
      <dgm:t>
        <a:bodyPr/>
        <a:lstStyle/>
        <a:p>
          <a:endParaRPr lang="en-US"/>
        </a:p>
      </dgm:t>
    </dgm:pt>
    <dgm:pt modelId="{A47FBB59-D256-004A-BD7C-CE9BF1B37866}">
      <dgm:prSet phldrT="[Text]" custT="1"/>
      <dgm:spPr>
        <a:solidFill>
          <a:schemeClr val="accent5">
            <a:lumMod val="50000"/>
          </a:schemeClr>
        </a:solidFill>
      </dgm:spPr>
      <dgm:t>
        <a:bodyPr/>
        <a:lstStyle/>
        <a:p>
          <a:r>
            <a:rPr lang="en-US" sz="1400" b="1" u="sng" dirty="0" smtClean="0">
              <a:solidFill>
                <a:srgbClr val="FFFF00"/>
              </a:solidFill>
            </a:rPr>
            <a:t>Environmental Factors</a:t>
          </a:r>
        </a:p>
        <a:p>
          <a:r>
            <a:rPr lang="en-US" sz="1400" dirty="0" err="1" smtClean="0"/>
            <a:t>Understimulation</a:t>
          </a:r>
          <a:r>
            <a:rPr lang="en-US" sz="1400" dirty="0" smtClean="0"/>
            <a:t> or overstimulation</a:t>
          </a:r>
        </a:p>
        <a:p>
          <a:r>
            <a:rPr lang="en-US" sz="1400" dirty="0" smtClean="0"/>
            <a:t>Loud noises – buzzers, TV, radio</a:t>
          </a:r>
        </a:p>
        <a:p>
          <a:r>
            <a:rPr lang="en-US" sz="1400" dirty="0" smtClean="0"/>
            <a:t>Excessive lighting, glare</a:t>
          </a:r>
        </a:p>
        <a:p>
          <a:endParaRPr lang="en-US" sz="1400" dirty="0" smtClean="0"/>
        </a:p>
        <a:p>
          <a:r>
            <a:rPr lang="en-US" sz="1400" b="1" u="sng" dirty="0" smtClean="0">
              <a:solidFill>
                <a:srgbClr val="FFFF00"/>
              </a:solidFill>
            </a:rPr>
            <a:t>Social Factors</a:t>
          </a:r>
        </a:p>
        <a:p>
          <a:r>
            <a:rPr lang="en-US" sz="1400" dirty="0" smtClean="0"/>
            <a:t>Loss of meaningful relationships</a:t>
          </a:r>
        </a:p>
        <a:p>
          <a:endParaRPr lang="en-US" sz="1400" dirty="0" smtClean="0"/>
        </a:p>
        <a:p>
          <a:endParaRPr lang="en-US" sz="900" dirty="0" smtClean="0"/>
        </a:p>
        <a:p>
          <a:endParaRPr lang="en-US" sz="900" dirty="0" smtClean="0"/>
        </a:p>
        <a:p>
          <a:endParaRPr lang="en-US" sz="900" dirty="0"/>
        </a:p>
      </dgm:t>
    </dgm:pt>
    <dgm:pt modelId="{977D3F93-FC10-CA41-B4A8-FA4D06FE0A07}" type="parTrans" cxnId="{85B4419A-2909-7C4D-91C5-71227041EB66}">
      <dgm:prSet/>
      <dgm:spPr/>
      <dgm:t>
        <a:bodyPr/>
        <a:lstStyle/>
        <a:p>
          <a:endParaRPr lang="en-US"/>
        </a:p>
      </dgm:t>
    </dgm:pt>
    <dgm:pt modelId="{89BECDB9-BA9D-DE4A-BEC7-BF9D4014857F}" type="sibTrans" cxnId="{85B4419A-2909-7C4D-91C5-71227041EB66}">
      <dgm:prSet/>
      <dgm:spPr/>
      <dgm:t>
        <a:bodyPr/>
        <a:lstStyle/>
        <a:p>
          <a:endParaRPr lang="en-US"/>
        </a:p>
      </dgm:t>
    </dgm:pt>
    <dgm:pt modelId="{372D1B7F-DF32-DF4C-BA28-CD49AF8CD7C8}" type="pres">
      <dgm:prSet presAssocID="{0E66C5F5-C620-3848-A6AF-35B7469021F6}" presName="diagram" presStyleCnt="0">
        <dgm:presLayoutVars>
          <dgm:chMax val="1"/>
          <dgm:dir/>
          <dgm:animLvl val="ctr"/>
          <dgm:resizeHandles val="exact"/>
        </dgm:presLayoutVars>
      </dgm:prSet>
      <dgm:spPr/>
      <dgm:t>
        <a:bodyPr/>
        <a:lstStyle/>
        <a:p>
          <a:endParaRPr lang="en-US"/>
        </a:p>
      </dgm:t>
    </dgm:pt>
    <dgm:pt modelId="{42155CA9-EFE9-EB45-9380-57463069F001}" type="pres">
      <dgm:prSet presAssocID="{0E66C5F5-C620-3848-A6AF-35B7469021F6}" presName="matrix" presStyleCnt="0"/>
      <dgm:spPr/>
    </dgm:pt>
    <dgm:pt modelId="{847F1B02-68BF-8446-9B28-91D9238CDC0F}" type="pres">
      <dgm:prSet presAssocID="{0E66C5F5-C620-3848-A6AF-35B7469021F6}" presName="tile1" presStyleLbl="node1" presStyleIdx="0" presStyleCnt="4"/>
      <dgm:spPr/>
      <dgm:t>
        <a:bodyPr/>
        <a:lstStyle/>
        <a:p>
          <a:endParaRPr lang="en-US"/>
        </a:p>
      </dgm:t>
    </dgm:pt>
    <dgm:pt modelId="{068B1520-3967-1E41-A19D-E69670B5EE68}" type="pres">
      <dgm:prSet presAssocID="{0E66C5F5-C620-3848-A6AF-35B7469021F6}" presName="tile1text" presStyleLbl="node1" presStyleIdx="0" presStyleCnt="4">
        <dgm:presLayoutVars>
          <dgm:chMax val="0"/>
          <dgm:chPref val="0"/>
          <dgm:bulletEnabled val="1"/>
        </dgm:presLayoutVars>
      </dgm:prSet>
      <dgm:spPr/>
      <dgm:t>
        <a:bodyPr/>
        <a:lstStyle/>
        <a:p>
          <a:endParaRPr lang="en-US"/>
        </a:p>
      </dgm:t>
    </dgm:pt>
    <dgm:pt modelId="{6D38F8F1-E8FB-4E46-B498-6D8AFF8FD621}" type="pres">
      <dgm:prSet presAssocID="{0E66C5F5-C620-3848-A6AF-35B7469021F6}" presName="tile2" presStyleLbl="node1" presStyleIdx="1" presStyleCnt="4" custLinFactNeighborX="1678"/>
      <dgm:spPr/>
      <dgm:t>
        <a:bodyPr/>
        <a:lstStyle/>
        <a:p>
          <a:endParaRPr lang="en-US"/>
        </a:p>
      </dgm:t>
    </dgm:pt>
    <dgm:pt modelId="{3298D829-7269-5A40-9304-5E2F009DEB23}" type="pres">
      <dgm:prSet presAssocID="{0E66C5F5-C620-3848-A6AF-35B7469021F6}" presName="tile2text" presStyleLbl="node1" presStyleIdx="1" presStyleCnt="4">
        <dgm:presLayoutVars>
          <dgm:chMax val="0"/>
          <dgm:chPref val="0"/>
          <dgm:bulletEnabled val="1"/>
        </dgm:presLayoutVars>
      </dgm:prSet>
      <dgm:spPr/>
      <dgm:t>
        <a:bodyPr/>
        <a:lstStyle/>
        <a:p>
          <a:endParaRPr lang="en-US"/>
        </a:p>
      </dgm:t>
    </dgm:pt>
    <dgm:pt modelId="{69BAB030-457D-8F4A-A955-70B8F1C00A04}" type="pres">
      <dgm:prSet presAssocID="{0E66C5F5-C620-3848-A6AF-35B7469021F6}" presName="tile3" presStyleLbl="node1" presStyleIdx="2" presStyleCnt="4" custLinFactNeighborX="-27000" custLinFactNeighborY="18000"/>
      <dgm:spPr/>
      <dgm:t>
        <a:bodyPr/>
        <a:lstStyle/>
        <a:p>
          <a:endParaRPr lang="en-US"/>
        </a:p>
      </dgm:t>
    </dgm:pt>
    <dgm:pt modelId="{A81CCF95-54F6-BE44-9F21-04A4E50FA9CF}" type="pres">
      <dgm:prSet presAssocID="{0E66C5F5-C620-3848-A6AF-35B7469021F6}" presName="tile3text" presStyleLbl="node1" presStyleIdx="2" presStyleCnt="4">
        <dgm:presLayoutVars>
          <dgm:chMax val="0"/>
          <dgm:chPref val="0"/>
          <dgm:bulletEnabled val="1"/>
        </dgm:presLayoutVars>
      </dgm:prSet>
      <dgm:spPr/>
      <dgm:t>
        <a:bodyPr/>
        <a:lstStyle/>
        <a:p>
          <a:endParaRPr lang="en-US"/>
        </a:p>
      </dgm:t>
    </dgm:pt>
    <dgm:pt modelId="{465EADEF-12CF-5E48-91D7-BAEC5A0A1F76}" type="pres">
      <dgm:prSet presAssocID="{0E66C5F5-C620-3848-A6AF-35B7469021F6}" presName="tile4" presStyleLbl="node1" presStyleIdx="3" presStyleCnt="4" custLinFactNeighborX="0" custLinFactNeighborY="3564"/>
      <dgm:spPr/>
      <dgm:t>
        <a:bodyPr/>
        <a:lstStyle/>
        <a:p>
          <a:endParaRPr lang="en-US"/>
        </a:p>
      </dgm:t>
    </dgm:pt>
    <dgm:pt modelId="{41E4555B-E248-364F-950A-A04C72C3D094}" type="pres">
      <dgm:prSet presAssocID="{0E66C5F5-C620-3848-A6AF-35B7469021F6}" presName="tile4text" presStyleLbl="node1" presStyleIdx="3" presStyleCnt="4">
        <dgm:presLayoutVars>
          <dgm:chMax val="0"/>
          <dgm:chPref val="0"/>
          <dgm:bulletEnabled val="1"/>
        </dgm:presLayoutVars>
      </dgm:prSet>
      <dgm:spPr/>
      <dgm:t>
        <a:bodyPr/>
        <a:lstStyle/>
        <a:p>
          <a:endParaRPr lang="en-US"/>
        </a:p>
      </dgm:t>
    </dgm:pt>
    <dgm:pt modelId="{D33EDFD7-D684-8042-A047-09B75BAF1DCC}" type="pres">
      <dgm:prSet presAssocID="{0E66C5F5-C620-3848-A6AF-35B7469021F6}" presName="centerTile" presStyleLbl="fgShp" presStyleIdx="0" presStyleCnt="1" custScaleX="48731" custScaleY="47069" custLinFactNeighborX="-556" custLinFactNeighborY="3000">
        <dgm:presLayoutVars>
          <dgm:chMax val="0"/>
          <dgm:chPref val="0"/>
        </dgm:presLayoutVars>
      </dgm:prSet>
      <dgm:spPr/>
      <dgm:t>
        <a:bodyPr/>
        <a:lstStyle/>
        <a:p>
          <a:endParaRPr lang="en-US"/>
        </a:p>
      </dgm:t>
    </dgm:pt>
  </dgm:ptLst>
  <dgm:cxnLst>
    <dgm:cxn modelId="{99F33840-D20F-7346-8C7A-B9FB99B2EEA1}" type="presOf" srcId="{C819EA79-D539-2145-B909-C207DDFF8E53}" destId="{465EADEF-12CF-5E48-91D7-BAEC5A0A1F76}" srcOrd="0" destOrd="0" presId="urn:microsoft.com/office/officeart/2005/8/layout/matrix1"/>
    <dgm:cxn modelId="{F9F0BCFA-2DF0-024A-855B-A4366B7897FE}" type="presOf" srcId="{C1EEACCC-2DBA-D043-A019-BC9DAD5163BF}" destId="{3298D829-7269-5A40-9304-5E2F009DEB23}" srcOrd="1" destOrd="0" presId="urn:microsoft.com/office/officeart/2005/8/layout/matrix1"/>
    <dgm:cxn modelId="{B38096EE-1E51-F44B-A2AA-9D3629AE2931}" type="presOf" srcId="{C819EA79-D539-2145-B909-C207DDFF8E53}" destId="{41E4555B-E248-364F-950A-A04C72C3D094}" srcOrd="1" destOrd="0" presId="urn:microsoft.com/office/officeart/2005/8/layout/matrix1"/>
    <dgm:cxn modelId="{0EEBDB88-3F58-4B48-987B-15A33A958D75}" srcId="{31DFB905-5488-E749-AF68-24DC7027F98A}" destId="{C819EA79-D539-2145-B909-C207DDFF8E53}" srcOrd="3" destOrd="0" parTransId="{264BF6DA-E0E0-254C-B6DC-BA8B339251B0}" sibTransId="{A56029EF-054E-844E-B1BC-6433C6558B27}"/>
    <dgm:cxn modelId="{D8EA01A0-32C8-8D41-971C-E4EEFE60CD67}" type="presOf" srcId="{A47FBB59-D256-004A-BD7C-CE9BF1B37866}" destId="{69BAB030-457D-8F4A-A955-70B8F1C00A04}" srcOrd="0" destOrd="0" presId="urn:microsoft.com/office/officeart/2005/8/layout/matrix1"/>
    <dgm:cxn modelId="{C14392FE-D8F3-2944-A657-12A4B90019B9}" srcId="{31DFB905-5488-E749-AF68-24DC7027F98A}" destId="{EFCC3DD0-E2D2-2944-AB9C-8C9E38EE60FC}" srcOrd="0" destOrd="0" parTransId="{88530EB4-BAF5-6C47-87D5-B5B543469E14}" sibTransId="{A2B962EC-1488-FD4D-AB1C-7CAFB64E692F}"/>
    <dgm:cxn modelId="{B9E6FDB9-C016-ED46-8A15-571CDDF493E6}" type="presOf" srcId="{EFCC3DD0-E2D2-2944-AB9C-8C9E38EE60FC}" destId="{068B1520-3967-1E41-A19D-E69670B5EE68}" srcOrd="1" destOrd="0" presId="urn:microsoft.com/office/officeart/2005/8/layout/matrix1"/>
    <dgm:cxn modelId="{85B4419A-2909-7C4D-91C5-71227041EB66}" srcId="{31DFB905-5488-E749-AF68-24DC7027F98A}" destId="{A47FBB59-D256-004A-BD7C-CE9BF1B37866}" srcOrd="2" destOrd="0" parTransId="{977D3F93-FC10-CA41-B4A8-FA4D06FE0A07}" sibTransId="{89BECDB9-BA9D-DE4A-BEC7-BF9D4014857F}"/>
    <dgm:cxn modelId="{F9A00913-C721-2144-BEF3-1F0E5619616F}" type="presOf" srcId="{EFCC3DD0-E2D2-2944-AB9C-8C9E38EE60FC}" destId="{847F1B02-68BF-8446-9B28-91D9238CDC0F}" srcOrd="0" destOrd="0" presId="urn:microsoft.com/office/officeart/2005/8/layout/matrix1"/>
    <dgm:cxn modelId="{35365817-B962-C64C-A655-B09BC56D030E}" srcId="{0E66C5F5-C620-3848-A6AF-35B7469021F6}" destId="{31DFB905-5488-E749-AF68-24DC7027F98A}" srcOrd="0" destOrd="0" parTransId="{9823A889-18F1-3148-B406-8C8AA357A5A6}" sibTransId="{135F3E86-A37C-8440-85A0-9EE336742538}"/>
    <dgm:cxn modelId="{A10B0175-0E3F-8E4E-9BE6-9958838E1366}" type="presOf" srcId="{0E66C5F5-C620-3848-A6AF-35B7469021F6}" destId="{372D1B7F-DF32-DF4C-BA28-CD49AF8CD7C8}" srcOrd="0" destOrd="0" presId="urn:microsoft.com/office/officeart/2005/8/layout/matrix1"/>
    <dgm:cxn modelId="{2610FA80-0E45-C741-828B-9595392A6758}" type="presOf" srcId="{A47FBB59-D256-004A-BD7C-CE9BF1B37866}" destId="{A81CCF95-54F6-BE44-9F21-04A4E50FA9CF}" srcOrd="1" destOrd="0" presId="urn:microsoft.com/office/officeart/2005/8/layout/matrix1"/>
    <dgm:cxn modelId="{2BB80B08-9E3F-4540-9263-BB5DA80A7B89}" type="presOf" srcId="{31DFB905-5488-E749-AF68-24DC7027F98A}" destId="{D33EDFD7-D684-8042-A047-09B75BAF1DCC}" srcOrd="0" destOrd="0" presId="urn:microsoft.com/office/officeart/2005/8/layout/matrix1"/>
    <dgm:cxn modelId="{48363A2A-53A6-CA42-B144-F49E851CDE0E}" type="presOf" srcId="{C1EEACCC-2DBA-D043-A019-BC9DAD5163BF}" destId="{6D38F8F1-E8FB-4E46-B498-6D8AFF8FD621}" srcOrd="0" destOrd="0" presId="urn:microsoft.com/office/officeart/2005/8/layout/matrix1"/>
    <dgm:cxn modelId="{8A0857A7-1073-D840-8865-266C9A2DE65F}" srcId="{31DFB905-5488-E749-AF68-24DC7027F98A}" destId="{C1EEACCC-2DBA-D043-A019-BC9DAD5163BF}" srcOrd="1" destOrd="0" parTransId="{8985A419-210A-3245-BF86-9C644E4E53AE}" sibTransId="{BBB6D16C-47DB-5545-B942-33C9D2CB7B4F}"/>
    <dgm:cxn modelId="{96E49952-91D0-074C-94C3-40BFF6B88ADF}" type="presParOf" srcId="{372D1B7F-DF32-DF4C-BA28-CD49AF8CD7C8}" destId="{42155CA9-EFE9-EB45-9380-57463069F001}" srcOrd="0" destOrd="0" presId="urn:microsoft.com/office/officeart/2005/8/layout/matrix1"/>
    <dgm:cxn modelId="{AAB43696-F058-764C-B096-45DE44CFE993}" type="presParOf" srcId="{42155CA9-EFE9-EB45-9380-57463069F001}" destId="{847F1B02-68BF-8446-9B28-91D9238CDC0F}" srcOrd="0" destOrd="0" presId="urn:microsoft.com/office/officeart/2005/8/layout/matrix1"/>
    <dgm:cxn modelId="{617AE583-16A7-A648-80B9-9412CB889C30}" type="presParOf" srcId="{42155CA9-EFE9-EB45-9380-57463069F001}" destId="{068B1520-3967-1E41-A19D-E69670B5EE68}" srcOrd="1" destOrd="0" presId="urn:microsoft.com/office/officeart/2005/8/layout/matrix1"/>
    <dgm:cxn modelId="{1EFDF977-47E3-2B42-B518-556844F5E2D5}" type="presParOf" srcId="{42155CA9-EFE9-EB45-9380-57463069F001}" destId="{6D38F8F1-E8FB-4E46-B498-6D8AFF8FD621}" srcOrd="2" destOrd="0" presId="urn:microsoft.com/office/officeart/2005/8/layout/matrix1"/>
    <dgm:cxn modelId="{BBC4E78D-502C-2D43-BE8C-60714AB8EC7B}" type="presParOf" srcId="{42155CA9-EFE9-EB45-9380-57463069F001}" destId="{3298D829-7269-5A40-9304-5E2F009DEB23}" srcOrd="3" destOrd="0" presId="urn:microsoft.com/office/officeart/2005/8/layout/matrix1"/>
    <dgm:cxn modelId="{6F15E13F-25C5-8045-BB2E-FEF14B01A5E9}" type="presParOf" srcId="{42155CA9-EFE9-EB45-9380-57463069F001}" destId="{69BAB030-457D-8F4A-A955-70B8F1C00A04}" srcOrd="4" destOrd="0" presId="urn:microsoft.com/office/officeart/2005/8/layout/matrix1"/>
    <dgm:cxn modelId="{C16A271C-A2A4-014B-8CC8-AAAAE5149CB7}" type="presParOf" srcId="{42155CA9-EFE9-EB45-9380-57463069F001}" destId="{A81CCF95-54F6-BE44-9F21-04A4E50FA9CF}" srcOrd="5" destOrd="0" presId="urn:microsoft.com/office/officeart/2005/8/layout/matrix1"/>
    <dgm:cxn modelId="{48F40A40-38FD-E442-B2DB-1A154C826E56}" type="presParOf" srcId="{42155CA9-EFE9-EB45-9380-57463069F001}" destId="{465EADEF-12CF-5E48-91D7-BAEC5A0A1F76}" srcOrd="6" destOrd="0" presId="urn:microsoft.com/office/officeart/2005/8/layout/matrix1"/>
    <dgm:cxn modelId="{F91C1C86-1483-F44E-BC68-C64D7900D833}" type="presParOf" srcId="{42155CA9-EFE9-EB45-9380-57463069F001}" destId="{41E4555B-E248-364F-950A-A04C72C3D094}" srcOrd="7" destOrd="0" presId="urn:microsoft.com/office/officeart/2005/8/layout/matrix1"/>
    <dgm:cxn modelId="{B2CFA57B-0C91-524B-8DF0-119BAD5868A4}" type="presParOf" srcId="{372D1B7F-DF32-DF4C-BA28-CD49AF8CD7C8}" destId="{D33EDFD7-D684-8042-A047-09B75BAF1DCC}" srcOrd="1" destOrd="0" presId="urn:microsoft.com/office/officeart/2005/8/layout/matrix1"/>
  </dgm:cxnLst>
  <dgm:bg>
    <a:effectLst>
      <a:outerShdw blurRad="663575" dist="38100" dir="2700000" sx="170000" sy="170000" algn="tl" rotWithShape="0">
        <a:srgbClr val="000000">
          <a:alpha val="43000"/>
        </a:srgb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2026C-0C75-E34E-97E8-04187E59638C}">
      <dsp:nvSpPr>
        <dsp:cNvPr id="0" name=""/>
        <dsp:cNvSpPr/>
      </dsp:nvSpPr>
      <dsp:spPr>
        <a:xfrm>
          <a:off x="0" y="414742"/>
          <a:ext cx="1857841" cy="61100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2">
                  <a:lumMod val="50000"/>
                </a:schemeClr>
              </a:solidFill>
            </a:rPr>
            <a:t>Psychopathological features</a:t>
          </a:r>
          <a:endParaRPr lang="en-US" sz="1300" kern="1200" dirty="0">
            <a:solidFill>
              <a:schemeClr val="tx2">
                <a:lumMod val="50000"/>
              </a:schemeClr>
            </a:solidFill>
          </a:endParaRPr>
        </a:p>
      </dsp:txBody>
      <dsp:txXfrm>
        <a:off x="0" y="414742"/>
        <a:ext cx="1857841" cy="611002"/>
      </dsp:txXfrm>
    </dsp:sp>
    <dsp:sp modelId="{51054C78-825A-CF40-A334-E85C52C063E9}">
      <dsp:nvSpPr>
        <dsp:cNvPr id="0" name=""/>
        <dsp:cNvSpPr/>
      </dsp:nvSpPr>
      <dsp:spPr>
        <a:xfrm>
          <a:off x="0" y="1066823"/>
          <a:ext cx="1842235" cy="290793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Depression</a:t>
          </a:r>
          <a:endParaRPr lang="en-US" sz="1300" kern="1200" dirty="0"/>
        </a:p>
        <a:p>
          <a:pPr marL="114300" lvl="1" indent="-114300" algn="l" defTabSz="577850">
            <a:lnSpc>
              <a:spcPct val="90000"/>
            </a:lnSpc>
            <a:spcBef>
              <a:spcPct val="0"/>
            </a:spcBef>
            <a:spcAft>
              <a:spcPct val="15000"/>
            </a:spcAft>
            <a:buChar char="••"/>
          </a:pPr>
          <a:r>
            <a:rPr lang="en-US" sz="1300" kern="1200" dirty="0" smtClean="0"/>
            <a:t>Apathy</a:t>
          </a:r>
          <a:endParaRPr lang="en-US" sz="1300" kern="1200" dirty="0"/>
        </a:p>
        <a:p>
          <a:pPr marL="114300" lvl="1" indent="-114300" algn="l" defTabSz="577850">
            <a:lnSpc>
              <a:spcPct val="90000"/>
            </a:lnSpc>
            <a:spcBef>
              <a:spcPct val="0"/>
            </a:spcBef>
            <a:spcAft>
              <a:spcPct val="15000"/>
            </a:spcAft>
            <a:buChar char="••"/>
          </a:pPr>
          <a:r>
            <a:rPr lang="en-US" sz="1300" kern="1200" dirty="0" smtClean="0"/>
            <a:t>Anxiety</a:t>
          </a:r>
          <a:endParaRPr lang="en-US" sz="1300" kern="1200" dirty="0"/>
        </a:p>
        <a:p>
          <a:pPr marL="114300" lvl="1" indent="-114300" algn="l" defTabSz="577850">
            <a:lnSpc>
              <a:spcPct val="90000"/>
            </a:lnSpc>
            <a:spcBef>
              <a:spcPct val="0"/>
            </a:spcBef>
            <a:spcAft>
              <a:spcPct val="15000"/>
            </a:spcAft>
            <a:buChar char="••"/>
          </a:pPr>
          <a:r>
            <a:rPr lang="en-US" sz="1300" kern="1200" dirty="0" smtClean="0"/>
            <a:t>Panic</a:t>
          </a:r>
          <a:endParaRPr lang="en-US" sz="1300" kern="1200" dirty="0"/>
        </a:p>
        <a:p>
          <a:pPr marL="114300" lvl="1" indent="-114300" algn="l" defTabSz="577850">
            <a:lnSpc>
              <a:spcPct val="90000"/>
            </a:lnSpc>
            <a:spcBef>
              <a:spcPct val="0"/>
            </a:spcBef>
            <a:spcAft>
              <a:spcPct val="15000"/>
            </a:spcAft>
            <a:buChar char="••"/>
          </a:pPr>
          <a:r>
            <a:rPr lang="en-US" sz="1300" kern="1200" dirty="0" smtClean="0"/>
            <a:t>Delusions – mostly persecutory</a:t>
          </a:r>
          <a:endParaRPr lang="en-US" sz="1300" kern="1200" dirty="0"/>
        </a:p>
        <a:p>
          <a:pPr marL="114300" lvl="1" indent="-114300" algn="l" defTabSz="577850">
            <a:lnSpc>
              <a:spcPct val="90000"/>
            </a:lnSpc>
            <a:spcBef>
              <a:spcPct val="0"/>
            </a:spcBef>
            <a:spcAft>
              <a:spcPct val="15000"/>
            </a:spcAft>
            <a:buChar char="••"/>
          </a:pPr>
          <a:r>
            <a:rPr lang="en-US" sz="1300" kern="1200" dirty="0" smtClean="0"/>
            <a:t>Hallucinations – visual, auditory, tactile</a:t>
          </a:r>
          <a:endParaRPr lang="en-US" sz="1300" kern="1200" dirty="0"/>
        </a:p>
      </dsp:txBody>
      <dsp:txXfrm>
        <a:off x="0" y="1066823"/>
        <a:ext cx="1842235" cy="2907930"/>
      </dsp:txXfrm>
    </dsp:sp>
    <dsp:sp modelId="{3BDC1DF7-DBBF-4248-832A-64D2AEA97CA2}">
      <dsp:nvSpPr>
        <dsp:cNvPr id="0" name=""/>
        <dsp:cNvSpPr/>
      </dsp:nvSpPr>
      <dsp:spPr>
        <a:xfrm>
          <a:off x="2058172" y="933141"/>
          <a:ext cx="1857841" cy="61100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solidFill>
                <a:srgbClr val="10253F"/>
              </a:solidFill>
            </a:rPr>
            <a:t>Disturbances in Motor Function</a:t>
          </a:r>
          <a:endParaRPr lang="en-US" sz="1300" kern="1200" dirty="0">
            <a:solidFill>
              <a:srgbClr val="10253F"/>
            </a:solidFill>
          </a:endParaRPr>
        </a:p>
      </dsp:txBody>
      <dsp:txXfrm>
        <a:off x="2058172" y="933141"/>
        <a:ext cx="1857841" cy="611002"/>
      </dsp:txXfrm>
    </dsp:sp>
    <dsp:sp modelId="{348BC435-7B34-CC41-8C41-DF23AEDC05C4}">
      <dsp:nvSpPr>
        <dsp:cNvPr id="0" name=""/>
        <dsp:cNvSpPr/>
      </dsp:nvSpPr>
      <dsp:spPr>
        <a:xfrm>
          <a:off x="2058172" y="1615172"/>
          <a:ext cx="1857841" cy="228773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solidFill>
                <a:schemeClr val="accent2">
                  <a:lumMod val="75000"/>
                </a:schemeClr>
              </a:solidFill>
            </a:rPr>
            <a:t>Agitation</a:t>
          </a:r>
          <a:endParaRPr lang="en-US" sz="1300" kern="1200" dirty="0">
            <a:solidFill>
              <a:schemeClr val="accent2">
                <a:lumMod val="75000"/>
              </a:schemeClr>
            </a:solidFill>
          </a:endParaRPr>
        </a:p>
        <a:p>
          <a:pPr marL="114300" lvl="1" indent="-114300" algn="l" defTabSz="577850">
            <a:lnSpc>
              <a:spcPct val="90000"/>
            </a:lnSpc>
            <a:spcBef>
              <a:spcPct val="0"/>
            </a:spcBef>
            <a:spcAft>
              <a:spcPct val="15000"/>
            </a:spcAft>
            <a:buChar char="••"/>
          </a:pPr>
          <a:r>
            <a:rPr lang="en-US" sz="1300" kern="1200" dirty="0" smtClean="0"/>
            <a:t>Wandering</a:t>
          </a:r>
          <a:endParaRPr lang="en-US" sz="1300" kern="1200" dirty="0"/>
        </a:p>
        <a:p>
          <a:pPr marL="114300" lvl="1" indent="-114300" algn="l" defTabSz="577850">
            <a:lnSpc>
              <a:spcPct val="90000"/>
            </a:lnSpc>
            <a:spcBef>
              <a:spcPct val="0"/>
            </a:spcBef>
            <a:spcAft>
              <a:spcPct val="15000"/>
            </a:spcAft>
            <a:buChar char="••"/>
          </a:pPr>
          <a:r>
            <a:rPr lang="en-US" sz="1300" kern="1200" dirty="0" smtClean="0"/>
            <a:t>Repetitive purposeless behaviors</a:t>
          </a:r>
          <a:endParaRPr lang="en-US" sz="1300" kern="1200" dirty="0"/>
        </a:p>
        <a:p>
          <a:pPr marL="114300" lvl="1" indent="-114300" algn="l" defTabSz="577850">
            <a:lnSpc>
              <a:spcPct val="90000"/>
            </a:lnSpc>
            <a:spcBef>
              <a:spcPct val="0"/>
            </a:spcBef>
            <a:spcAft>
              <a:spcPct val="15000"/>
            </a:spcAft>
            <a:buChar char="••"/>
          </a:pPr>
          <a:r>
            <a:rPr lang="en-US" sz="1300" kern="1200" dirty="0" smtClean="0"/>
            <a:t>Disinhibited behaviors</a:t>
          </a:r>
          <a:endParaRPr lang="en-US" sz="1300" kern="1200" dirty="0"/>
        </a:p>
        <a:p>
          <a:pPr marL="114300" lvl="1" indent="-114300" algn="l" defTabSz="577850">
            <a:lnSpc>
              <a:spcPct val="90000"/>
            </a:lnSpc>
            <a:spcBef>
              <a:spcPct val="0"/>
            </a:spcBef>
            <a:spcAft>
              <a:spcPct val="15000"/>
            </a:spcAft>
            <a:buChar char="••"/>
          </a:pPr>
          <a:r>
            <a:rPr lang="en-US" sz="1300" kern="1200" dirty="0" smtClean="0"/>
            <a:t>Physical aggression</a:t>
          </a:r>
          <a:endParaRPr lang="en-US" sz="1300" kern="1200" dirty="0"/>
        </a:p>
        <a:p>
          <a:pPr marL="114300" lvl="1" indent="-114300" algn="l" defTabSz="577850">
            <a:lnSpc>
              <a:spcPct val="90000"/>
            </a:lnSpc>
            <a:spcBef>
              <a:spcPct val="0"/>
            </a:spcBef>
            <a:spcAft>
              <a:spcPct val="15000"/>
            </a:spcAft>
            <a:buChar char="••"/>
          </a:pPr>
          <a:r>
            <a:rPr lang="en-US" sz="1300" kern="1200" dirty="0" smtClean="0"/>
            <a:t>Verbal aggression</a:t>
          </a:r>
          <a:endParaRPr lang="en-US" sz="1300" kern="1200" dirty="0"/>
        </a:p>
      </dsp:txBody>
      <dsp:txXfrm>
        <a:off x="2058172" y="1615172"/>
        <a:ext cx="1857841" cy="2287738"/>
      </dsp:txXfrm>
    </dsp:sp>
    <dsp:sp modelId="{D7E74D86-C891-CE45-A5DB-E53A1F10E126}">
      <dsp:nvSpPr>
        <dsp:cNvPr id="0" name=""/>
        <dsp:cNvSpPr/>
      </dsp:nvSpPr>
      <dsp:spPr>
        <a:xfrm>
          <a:off x="4186980" y="1224903"/>
          <a:ext cx="1880990" cy="59043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solidFill>
                <a:srgbClr val="10253F"/>
              </a:solidFill>
            </a:rPr>
            <a:t>Circadian Rhythm changes</a:t>
          </a:r>
          <a:endParaRPr lang="en-US" sz="1300" kern="1200" dirty="0">
            <a:solidFill>
              <a:srgbClr val="10253F"/>
            </a:solidFill>
          </a:endParaRPr>
        </a:p>
      </dsp:txBody>
      <dsp:txXfrm>
        <a:off x="4186980" y="1224903"/>
        <a:ext cx="1880990" cy="590436"/>
      </dsp:txXfrm>
    </dsp:sp>
    <dsp:sp modelId="{5A4F8676-F861-694E-99FE-F75AEC2F1F41}">
      <dsp:nvSpPr>
        <dsp:cNvPr id="0" name=""/>
        <dsp:cNvSpPr/>
      </dsp:nvSpPr>
      <dsp:spPr>
        <a:xfrm>
          <a:off x="4188819" y="1893555"/>
          <a:ext cx="1857841" cy="198497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Insomnia</a:t>
          </a:r>
          <a:endParaRPr lang="en-US" sz="1300" kern="1200" dirty="0"/>
        </a:p>
        <a:p>
          <a:pPr marL="114300" lvl="1" indent="-114300" algn="l" defTabSz="577850">
            <a:lnSpc>
              <a:spcPct val="90000"/>
            </a:lnSpc>
            <a:spcBef>
              <a:spcPct val="0"/>
            </a:spcBef>
            <a:spcAft>
              <a:spcPct val="15000"/>
            </a:spcAft>
            <a:buChar char="••"/>
          </a:pPr>
          <a:r>
            <a:rPr lang="en-US" sz="1300" kern="1200" dirty="0" smtClean="0"/>
            <a:t>Hypersomnia</a:t>
          </a:r>
          <a:endParaRPr lang="en-US" sz="1300" kern="1200" dirty="0"/>
        </a:p>
        <a:p>
          <a:pPr marL="114300" lvl="1" indent="-114300" algn="l" defTabSz="577850">
            <a:lnSpc>
              <a:spcPct val="90000"/>
            </a:lnSpc>
            <a:spcBef>
              <a:spcPct val="0"/>
            </a:spcBef>
            <a:spcAft>
              <a:spcPct val="15000"/>
            </a:spcAft>
            <a:buChar char="••"/>
          </a:pPr>
          <a:r>
            <a:rPr lang="en-US" sz="1300" kern="1200" dirty="0" smtClean="0"/>
            <a:t>Sleep wake cycle reversal</a:t>
          </a:r>
          <a:endParaRPr lang="en-US" sz="1300" kern="1200" dirty="0"/>
        </a:p>
        <a:p>
          <a:pPr marL="114300" lvl="1" indent="-114300" algn="l" defTabSz="577850">
            <a:lnSpc>
              <a:spcPct val="90000"/>
            </a:lnSpc>
            <a:spcBef>
              <a:spcPct val="0"/>
            </a:spcBef>
            <a:spcAft>
              <a:spcPct val="15000"/>
            </a:spcAft>
            <a:buChar char="••"/>
          </a:pPr>
          <a:r>
            <a:rPr lang="en-US" sz="1300" kern="1200" dirty="0" smtClean="0"/>
            <a:t>REM sleep behavior disorders</a:t>
          </a:r>
          <a:endParaRPr lang="en-US" sz="1300" kern="1200" dirty="0"/>
        </a:p>
        <a:p>
          <a:pPr marL="114300" lvl="1" indent="-114300" algn="l" defTabSz="577850">
            <a:lnSpc>
              <a:spcPct val="90000"/>
            </a:lnSpc>
            <a:spcBef>
              <a:spcPct val="0"/>
            </a:spcBef>
            <a:spcAft>
              <a:spcPct val="15000"/>
            </a:spcAft>
            <a:buChar char="••"/>
          </a:pPr>
          <a:r>
            <a:rPr lang="en-US" sz="1300" kern="1200" dirty="0" smtClean="0"/>
            <a:t>Fragmented sleep</a:t>
          </a:r>
          <a:endParaRPr lang="en-US" sz="1300" kern="1200" dirty="0"/>
        </a:p>
        <a:p>
          <a:pPr marL="114300" lvl="1" indent="-114300" algn="l" defTabSz="577850">
            <a:lnSpc>
              <a:spcPct val="90000"/>
            </a:lnSpc>
            <a:spcBef>
              <a:spcPct val="0"/>
            </a:spcBef>
            <a:spcAft>
              <a:spcPct val="15000"/>
            </a:spcAft>
            <a:buChar char="••"/>
          </a:pPr>
          <a:r>
            <a:rPr lang="en-US" sz="1300" kern="1200" dirty="0" smtClean="0"/>
            <a:t>Daytime napping and awakenings at night</a:t>
          </a:r>
          <a:endParaRPr lang="en-US" sz="1300" kern="1200" dirty="0"/>
        </a:p>
      </dsp:txBody>
      <dsp:txXfrm>
        <a:off x="4188819" y="1893555"/>
        <a:ext cx="1857841" cy="1984978"/>
      </dsp:txXfrm>
    </dsp:sp>
    <dsp:sp modelId="{6E88AC4F-FA53-CB45-A7BE-F07947C3C488}">
      <dsp:nvSpPr>
        <dsp:cNvPr id="0" name=""/>
        <dsp:cNvSpPr/>
      </dsp:nvSpPr>
      <dsp:spPr>
        <a:xfrm>
          <a:off x="6377784" y="2078154"/>
          <a:ext cx="1857841" cy="61100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solidFill>
                <a:srgbClr val="10253F"/>
              </a:solidFill>
            </a:rPr>
            <a:t>Appetite and Eating Behavior</a:t>
          </a:r>
          <a:endParaRPr lang="en-US" sz="1300" kern="1200" dirty="0">
            <a:solidFill>
              <a:srgbClr val="10253F"/>
            </a:solidFill>
          </a:endParaRPr>
        </a:p>
      </dsp:txBody>
      <dsp:txXfrm>
        <a:off x="6377784" y="2078154"/>
        <a:ext cx="1857841" cy="611002"/>
      </dsp:txXfrm>
    </dsp:sp>
    <dsp:sp modelId="{BB69DC29-75FA-C74E-BEC0-390E130A1D59}">
      <dsp:nvSpPr>
        <dsp:cNvPr id="0" name=""/>
        <dsp:cNvSpPr/>
      </dsp:nvSpPr>
      <dsp:spPr>
        <a:xfrm>
          <a:off x="6377784" y="2748277"/>
          <a:ext cx="1857841" cy="101741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Anorexia</a:t>
          </a:r>
          <a:endParaRPr lang="en-US" sz="1300" kern="1200" dirty="0"/>
        </a:p>
        <a:p>
          <a:pPr marL="114300" lvl="1" indent="-114300" algn="l" defTabSz="577850">
            <a:lnSpc>
              <a:spcPct val="90000"/>
            </a:lnSpc>
            <a:spcBef>
              <a:spcPct val="0"/>
            </a:spcBef>
            <a:spcAft>
              <a:spcPct val="15000"/>
            </a:spcAft>
            <a:buChar char="••"/>
          </a:pPr>
          <a:r>
            <a:rPr lang="en-US" sz="1300" kern="1200" dirty="0" err="1" smtClean="0"/>
            <a:t>Hyperphagia</a:t>
          </a:r>
          <a:endParaRPr lang="en-US" sz="1300" kern="1200" dirty="0"/>
        </a:p>
        <a:p>
          <a:pPr marL="114300" lvl="1" indent="-114300" algn="l" defTabSz="577850">
            <a:lnSpc>
              <a:spcPct val="90000"/>
            </a:lnSpc>
            <a:spcBef>
              <a:spcPct val="0"/>
            </a:spcBef>
            <a:spcAft>
              <a:spcPct val="15000"/>
            </a:spcAft>
            <a:buChar char="••"/>
          </a:pPr>
          <a:r>
            <a:rPr lang="en-US" sz="1300" kern="1200" dirty="0" smtClean="0"/>
            <a:t>Preference for sweets - FTD</a:t>
          </a:r>
          <a:endParaRPr lang="en-US" sz="1300" kern="1200" dirty="0"/>
        </a:p>
      </dsp:txBody>
      <dsp:txXfrm>
        <a:off x="6377784" y="2748277"/>
        <a:ext cx="1857841" cy="1017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F1B02-68BF-8446-9B28-91D9238CDC0F}">
      <dsp:nvSpPr>
        <dsp:cNvPr id="0" name=""/>
        <dsp:cNvSpPr/>
      </dsp:nvSpPr>
      <dsp:spPr>
        <a:xfrm rot="16200000">
          <a:off x="850899" y="-850899"/>
          <a:ext cx="2565400" cy="4267200"/>
        </a:xfrm>
        <a:prstGeom prst="round1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u="sng" kern="1200" dirty="0" smtClean="0">
            <a:solidFill>
              <a:srgbClr val="FFFF00"/>
            </a:solidFill>
          </a:endParaRPr>
        </a:p>
        <a:p>
          <a:pPr lvl="0" algn="ctr" defTabSz="622300">
            <a:lnSpc>
              <a:spcPct val="90000"/>
            </a:lnSpc>
            <a:spcBef>
              <a:spcPct val="0"/>
            </a:spcBef>
            <a:spcAft>
              <a:spcPct val="35000"/>
            </a:spcAft>
          </a:pPr>
          <a:endParaRPr lang="en-US" sz="1400" b="1" u="sng" kern="1200" dirty="0" smtClean="0">
            <a:solidFill>
              <a:srgbClr val="FFFF00"/>
            </a:solidFill>
          </a:endParaRPr>
        </a:p>
        <a:p>
          <a:pPr lvl="0" algn="ctr" defTabSz="622300">
            <a:lnSpc>
              <a:spcPct val="90000"/>
            </a:lnSpc>
            <a:spcBef>
              <a:spcPct val="0"/>
            </a:spcBef>
            <a:spcAft>
              <a:spcPct val="35000"/>
            </a:spcAft>
          </a:pPr>
          <a:r>
            <a:rPr lang="en-US" sz="1400" b="1" u="sng" kern="1200" dirty="0" smtClean="0">
              <a:solidFill>
                <a:srgbClr val="FFFF00"/>
              </a:solidFill>
            </a:rPr>
            <a:t>Sensory Impairment</a:t>
          </a:r>
        </a:p>
        <a:p>
          <a:pPr lvl="0" algn="ctr" defTabSz="622300">
            <a:lnSpc>
              <a:spcPct val="90000"/>
            </a:lnSpc>
            <a:spcBef>
              <a:spcPct val="0"/>
            </a:spcBef>
            <a:spcAft>
              <a:spcPct val="35000"/>
            </a:spcAft>
          </a:pPr>
          <a:r>
            <a:rPr lang="en-US" sz="1400" kern="1200" dirty="0" smtClean="0"/>
            <a:t>Can impair sense of isolation</a:t>
          </a:r>
        </a:p>
        <a:p>
          <a:pPr lvl="0" algn="ctr" defTabSz="622300">
            <a:lnSpc>
              <a:spcPct val="90000"/>
            </a:lnSpc>
            <a:spcBef>
              <a:spcPct val="0"/>
            </a:spcBef>
            <a:spcAft>
              <a:spcPct val="35000"/>
            </a:spcAft>
          </a:pPr>
          <a:r>
            <a:rPr lang="en-US" sz="1400" kern="1200" dirty="0" smtClean="0"/>
            <a:t>May contribute to misperception of the environment Hearing  aids, visual aids can be useful</a:t>
          </a:r>
        </a:p>
        <a:p>
          <a:pPr lvl="0" algn="ctr" defTabSz="622300">
            <a:lnSpc>
              <a:spcPct val="90000"/>
            </a:lnSpc>
            <a:spcBef>
              <a:spcPct val="0"/>
            </a:spcBef>
            <a:spcAft>
              <a:spcPct val="35000"/>
            </a:spcAft>
          </a:pPr>
          <a:endParaRPr lang="en-US" sz="1400" b="1" u="sng" kern="1200" dirty="0" smtClean="0">
            <a:solidFill>
              <a:srgbClr val="FFFF00"/>
            </a:solidFill>
          </a:endParaRPr>
        </a:p>
        <a:p>
          <a:pPr lvl="0" algn="ctr" defTabSz="622300">
            <a:lnSpc>
              <a:spcPct val="90000"/>
            </a:lnSpc>
            <a:spcBef>
              <a:spcPct val="0"/>
            </a:spcBef>
            <a:spcAft>
              <a:spcPct val="35000"/>
            </a:spcAft>
          </a:pPr>
          <a:r>
            <a:rPr lang="en-US" sz="1400" b="1" u="sng" kern="1200" dirty="0" smtClean="0">
              <a:solidFill>
                <a:srgbClr val="FFFF00"/>
              </a:solidFill>
            </a:rPr>
            <a:t>Unmet Needs</a:t>
          </a:r>
          <a:r>
            <a:rPr lang="en-US" sz="1400" kern="1200" dirty="0" smtClean="0"/>
            <a:t/>
          </a:r>
          <a:br>
            <a:rPr lang="en-US" sz="1400" kern="1200" dirty="0" smtClean="0"/>
          </a:br>
          <a:r>
            <a:rPr lang="en-US" sz="1400" kern="1200" dirty="0" smtClean="0"/>
            <a:t>Thirst, Hunger</a:t>
          </a:r>
        </a:p>
      </dsp:txBody>
      <dsp:txXfrm rot="5400000">
        <a:off x="-1" y="1"/>
        <a:ext cx="4267200" cy="1924050"/>
      </dsp:txXfrm>
    </dsp:sp>
    <dsp:sp modelId="{6D38F8F1-E8FB-4E46-B498-6D8AFF8FD621}">
      <dsp:nvSpPr>
        <dsp:cNvPr id="0" name=""/>
        <dsp:cNvSpPr/>
      </dsp:nvSpPr>
      <dsp:spPr>
        <a:xfrm>
          <a:off x="4267200" y="0"/>
          <a:ext cx="4267200" cy="2565400"/>
        </a:xfrm>
        <a:prstGeom prst="round1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u="sng" kern="1200" dirty="0" smtClean="0">
            <a:solidFill>
              <a:srgbClr val="FFFF00"/>
            </a:solidFill>
          </a:endParaRPr>
        </a:p>
        <a:p>
          <a:pPr lvl="0" algn="ctr" defTabSz="622300">
            <a:lnSpc>
              <a:spcPct val="90000"/>
            </a:lnSpc>
            <a:spcBef>
              <a:spcPct val="0"/>
            </a:spcBef>
            <a:spcAft>
              <a:spcPct val="35000"/>
            </a:spcAft>
          </a:pPr>
          <a:endParaRPr lang="en-US" sz="1400" b="1" u="sng" kern="1200" dirty="0" smtClean="0">
            <a:solidFill>
              <a:srgbClr val="FFFF00"/>
            </a:solidFill>
          </a:endParaRPr>
        </a:p>
        <a:p>
          <a:pPr lvl="0" algn="ctr" defTabSz="622300">
            <a:lnSpc>
              <a:spcPct val="90000"/>
            </a:lnSpc>
            <a:spcBef>
              <a:spcPct val="0"/>
            </a:spcBef>
            <a:spcAft>
              <a:spcPct val="35000"/>
            </a:spcAft>
          </a:pPr>
          <a:r>
            <a:rPr lang="en-US" sz="1400" b="1" u="sng" kern="1200" dirty="0" smtClean="0">
              <a:solidFill>
                <a:srgbClr val="FFFF00"/>
              </a:solidFill>
            </a:rPr>
            <a:t>Psychiatric Illness</a:t>
          </a:r>
        </a:p>
        <a:p>
          <a:pPr lvl="0" algn="ctr" defTabSz="622300">
            <a:lnSpc>
              <a:spcPct val="90000"/>
            </a:lnSpc>
            <a:spcBef>
              <a:spcPct val="0"/>
            </a:spcBef>
            <a:spcAft>
              <a:spcPct val="35000"/>
            </a:spcAft>
          </a:pPr>
          <a:r>
            <a:rPr lang="en-US" sz="1400" kern="1200" dirty="0" smtClean="0"/>
            <a:t>Majority patients with dementia have co-</a:t>
          </a:r>
          <a:r>
            <a:rPr lang="en-US" sz="1400" kern="1200" dirty="0" err="1" smtClean="0"/>
            <a:t>occuring</a:t>
          </a:r>
          <a:r>
            <a:rPr lang="en-US" sz="1400" kern="1200" dirty="0" smtClean="0"/>
            <a:t> anxiety and depression</a:t>
          </a:r>
        </a:p>
        <a:p>
          <a:pPr lvl="0" algn="ctr" defTabSz="622300">
            <a:lnSpc>
              <a:spcPct val="90000"/>
            </a:lnSpc>
            <a:spcBef>
              <a:spcPct val="0"/>
            </a:spcBef>
            <a:spcAft>
              <a:spcPct val="35000"/>
            </a:spcAft>
          </a:pPr>
          <a:r>
            <a:rPr lang="en-US" sz="1400" kern="1200" dirty="0" smtClean="0"/>
            <a:t>Concomitant Psychiatric illness – Psychosis/affective disorders</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u="sng" kern="1200" dirty="0" smtClean="0">
              <a:solidFill>
                <a:srgbClr val="FFFF00"/>
              </a:solidFill>
            </a:rPr>
            <a:t>Medical Illness</a:t>
          </a:r>
        </a:p>
        <a:p>
          <a:pPr lvl="0" algn="ctr" defTabSz="622300">
            <a:lnSpc>
              <a:spcPct val="90000"/>
            </a:lnSpc>
            <a:spcBef>
              <a:spcPct val="0"/>
            </a:spcBef>
            <a:spcAft>
              <a:spcPct val="35000"/>
            </a:spcAft>
          </a:pPr>
          <a:r>
            <a:rPr lang="en-US" sz="1400" kern="1200" dirty="0" smtClean="0"/>
            <a:t>Any infection (</a:t>
          </a:r>
          <a:r>
            <a:rPr lang="en-US" sz="1400" kern="1200" dirty="0" err="1" smtClean="0"/>
            <a:t>eg</a:t>
          </a:r>
          <a:r>
            <a:rPr lang="en-US" sz="1400" kern="1200" dirty="0" smtClean="0"/>
            <a:t> UTI, pneumonia), Pain, Recent stroke, Metabolic </a:t>
          </a:r>
        </a:p>
      </dsp:txBody>
      <dsp:txXfrm>
        <a:off x="4267200" y="0"/>
        <a:ext cx="4267200" cy="1924050"/>
      </dsp:txXfrm>
    </dsp:sp>
    <dsp:sp modelId="{69BAB030-457D-8F4A-A955-70B8F1C00A04}">
      <dsp:nvSpPr>
        <dsp:cNvPr id="0" name=""/>
        <dsp:cNvSpPr/>
      </dsp:nvSpPr>
      <dsp:spPr>
        <a:xfrm rot="10800000">
          <a:off x="0" y="2565400"/>
          <a:ext cx="4267200" cy="2565400"/>
        </a:xfrm>
        <a:prstGeom prst="round1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sng" kern="1200" dirty="0" smtClean="0">
              <a:solidFill>
                <a:srgbClr val="FFFF00"/>
              </a:solidFill>
            </a:rPr>
            <a:t>Environmental Factors</a:t>
          </a:r>
        </a:p>
        <a:p>
          <a:pPr lvl="0" algn="ctr" defTabSz="622300">
            <a:lnSpc>
              <a:spcPct val="90000"/>
            </a:lnSpc>
            <a:spcBef>
              <a:spcPct val="0"/>
            </a:spcBef>
            <a:spcAft>
              <a:spcPct val="35000"/>
            </a:spcAft>
          </a:pPr>
          <a:r>
            <a:rPr lang="en-US" sz="1400" kern="1200" dirty="0" err="1" smtClean="0"/>
            <a:t>Understimulation</a:t>
          </a:r>
          <a:r>
            <a:rPr lang="en-US" sz="1400" kern="1200" dirty="0" smtClean="0"/>
            <a:t> or overstimulation</a:t>
          </a:r>
        </a:p>
        <a:p>
          <a:pPr lvl="0" algn="ctr" defTabSz="622300">
            <a:lnSpc>
              <a:spcPct val="90000"/>
            </a:lnSpc>
            <a:spcBef>
              <a:spcPct val="0"/>
            </a:spcBef>
            <a:spcAft>
              <a:spcPct val="35000"/>
            </a:spcAft>
          </a:pPr>
          <a:r>
            <a:rPr lang="en-US" sz="1400" kern="1200" dirty="0" smtClean="0"/>
            <a:t>Loud noises – buzzers, TV, radio</a:t>
          </a:r>
        </a:p>
        <a:p>
          <a:pPr lvl="0" algn="ctr" defTabSz="622300">
            <a:lnSpc>
              <a:spcPct val="90000"/>
            </a:lnSpc>
            <a:spcBef>
              <a:spcPct val="0"/>
            </a:spcBef>
            <a:spcAft>
              <a:spcPct val="35000"/>
            </a:spcAft>
          </a:pPr>
          <a:r>
            <a:rPr lang="en-US" sz="1400" kern="1200" dirty="0" smtClean="0"/>
            <a:t>Excessive lighting, glare</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1400" b="1" u="sng" kern="1200" dirty="0" smtClean="0">
              <a:solidFill>
                <a:srgbClr val="FFFF00"/>
              </a:solidFill>
            </a:rPr>
            <a:t>Social Factors</a:t>
          </a:r>
        </a:p>
        <a:p>
          <a:pPr lvl="0" algn="ctr" defTabSz="622300">
            <a:lnSpc>
              <a:spcPct val="90000"/>
            </a:lnSpc>
            <a:spcBef>
              <a:spcPct val="0"/>
            </a:spcBef>
            <a:spcAft>
              <a:spcPct val="35000"/>
            </a:spcAft>
          </a:pPr>
          <a:r>
            <a:rPr lang="en-US" sz="1400" kern="1200" dirty="0" smtClean="0"/>
            <a:t>Loss of meaningful relationships</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900" kern="1200" dirty="0" smtClean="0"/>
        </a:p>
        <a:p>
          <a:pPr lvl="0" algn="ctr" defTabSz="622300">
            <a:lnSpc>
              <a:spcPct val="90000"/>
            </a:lnSpc>
            <a:spcBef>
              <a:spcPct val="0"/>
            </a:spcBef>
            <a:spcAft>
              <a:spcPct val="35000"/>
            </a:spcAft>
          </a:pPr>
          <a:endParaRPr lang="en-US" sz="900" kern="1200" dirty="0" smtClean="0"/>
        </a:p>
        <a:p>
          <a:pPr lvl="0" algn="ctr" defTabSz="622300">
            <a:lnSpc>
              <a:spcPct val="90000"/>
            </a:lnSpc>
            <a:spcBef>
              <a:spcPct val="0"/>
            </a:spcBef>
            <a:spcAft>
              <a:spcPct val="35000"/>
            </a:spcAft>
          </a:pPr>
          <a:endParaRPr lang="en-US" sz="900" kern="1200" dirty="0"/>
        </a:p>
      </dsp:txBody>
      <dsp:txXfrm rot="10800000">
        <a:off x="0" y="3206750"/>
        <a:ext cx="4267200" cy="1924050"/>
      </dsp:txXfrm>
    </dsp:sp>
    <dsp:sp modelId="{465EADEF-12CF-5E48-91D7-BAEC5A0A1F76}">
      <dsp:nvSpPr>
        <dsp:cNvPr id="0" name=""/>
        <dsp:cNvSpPr/>
      </dsp:nvSpPr>
      <dsp:spPr>
        <a:xfrm rot="5400000">
          <a:off x="5118099" y="1714500"/>
          <a:ext cx="2565400" cy="4267200"/>
        </a:xfrm>
        <a:prstGeom prst="round1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sng" kern="1200" dirty="0" smtClean="0">
              <a:solidFill>
                <a:srgbClr val="FFFF00"/>
              </a:solidFill>
            </a:rPr>
            <a:t>Medications</a:t>
          </a:r>
        </a:p>
        <a:p>
          <a:pPr lvl="0" algn="ctr" defTabSz="622300">
            <a:lnSpc>
              <a:spcPct val="90000"/>
            </a:lnSpc>
            <a:spcBef>
              <a:spcPct val="0"/>
            </a:spcBef>
            <a:spcAft>
              <a:spcPct val="35000"/>
            </a:spcAft>
          </a:pPr>
          <a:r>
            <a:rPr lang="en-US" sz="1400" kern="1200" dirty="0" smtClean="0"/>
            <a:t>Psychotropic medications – Antipsychotics, benzodiazepines, Antidepressants (TCA)</a:t>
          </a:r>
        </a:p>
        <a:p>
          <a:pPr lvl="0" algn="ctr" defTabSz="622300">
            <a:lnSpc>
              <a:spcPct val="90000"/>
            </a:lnSpc>
            <a:spcBef>
              <a:spcPct val="0"/>
            </a:spcBef>
            <a:spcAft>
              <a:spcPct val="35000"/>
            </a:spcAft>
          </a:pPr>
          <a:r>
            <a:rPr lang="en-US" sz="1400" kern="1200" dirty="0" smtClean="0"/>
            <a:t>Other medications  with </a:t>
          </a:r>
          <a:r>
            <a:rPr lang="en-US" sz="1400" kern="1200" dirty="0" err="1" smtClean="0"/>
            <a:t>anticholinergic</a:t>
          </a:r>
          <a:r>
            <a:rPr lang="en-US" sz="1400" kern="1200" dirty="0" smtClean="0"/>
            <a:t> properties</a:t>
          </a:r>
        </a:p>
        <a:p>
          <a:pPr lvl="0" algn="ctr" defTabSz="622300">
            <a:lnSpc>
              <a:spcPct val="90000"/>
            </a:lnSpc>
            <a:spcBef>
              <a:spcPct val="0"/>
            </a:spcBef>
            <a:spcAft>
              <a:spcPct val="35000"/>
            </a:spcAft>
          </a:pPr>
          <a:r>
            <a:rPr lang="en-US" sz="1400" kern="1200" dirty="0" smtClean="0"/>
            <a:t>Confusion, sedation, falls, </a:t>
          </a:r>
          <a:r>
            <a:rPr lang="en-US" sz="1400" kern="1200" dirty="0" err="1" smtClean="0"/>
            <a:t>akithisia</a:t>
          </a:r>
          <a:r>
            <a:rPr lang="en-US" sz="1400" kern="1200" dirty="0" smtClean="0"/>
            <a:t>, Constipation</a:t>
          </a:r>
        </a:p>
        <a:p>
          <a:pPr lvl="0" algn="ctr" defTabSz="622300">
            <a:lnSpc>
              <a:spcPct val="90000"/>
            </a:lnSpc>
            <a:spcBef>
              <a:spcPct val="0"/>
            </a:spcBef>
            <a:spcAft>
              <a:spcPct val="35000"/>
            </a:spcAft>
          </a:pPr>
          <a:r>
            <a:rPr lang="en-US" sz="1400" kern="1200" dirty="0" smtClean="0"/>
            <a:t>Urinary retention</a:t>
          </a:r>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dsp:txBody>
      <dsp:txXfrm rot="-5400000">
        <a:off x="4267199" y="3206750"/>
        <a:ext cx="4267200" cy="1924050"/>
      </dsp:txXfrm>
    </dsp:sp>
    <dsp:sp modelId="{D33EDFD7-D684-8042-A047-09B75BAF1DCC}">
      <dsp:nvSpPr>
        <dsp:cNvPr id="0" name=""/>
        <dsp:cNvSpPr/>
      </dsp:nvSpPr>
      <dsp:spPr>
        <a:xfrm>
          <a:off x="3629129" y="2302004"/>
          <a:ext cx="1247669" cy="603754"/>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Behavioral Symptoms</a:t>
          </a:r>
          <a:endParaRPr lang="en-US" sz="1600" kern="1200" dirty="0">
            <a:solidFill>
              <a:schemeClr val="bg1"/>
            </a:solidFill>
          </a:endParaRPr>
        </a:p>
      </dsp:txBody>
      <dsp:txXfrm>
        <a:off x="3658602" y="2331477"/>
        <a:ext cx="1188723" cy="5448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CE3E7-063E-5846-A104-6F92A9D23214}" type="datetimeFigureOut">
              <a:rPr lang="en-US" smtClean="0"/>
              <a:pPr/>
              <a:t>8/24/2018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A20C9-F7F5-8C48-9E6D-B1B593AE277D}" type="slidenum">
              <a:rPr lang="en-US" smtClean="0"/>
              <a:pPr/>
              <a:t>‹#›</a:t>
            </a:fld>
            <a:endParaRPr lang="en-US"/>
          </a:p>
        </p:txBody>
      </p:sp>
    </p:spTree>
    <p:extLst>
      <p:ext uri="{BB962C8B-B14F-4D97-AF65-F5344CB8AC3E}">
        <p14:creationId xmlns:p14="http://schemas.microsoft.com/office/powerpoint/2010/main" val="3939332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of dementia)</a:t>
            </a:r>
            <a:endParaRPr lang="en-US" dirty="0"/>
          </a:p>
        </p:txBody>
      </p:sp>
      <p:sp>
        <p:nvSpPr>
          <p:cNvPr id="4" name="Slide Number Placeholder 3"/>
          <p:cNvSpPr>
            <a:spLocks noGrp="1"/>
          </p:cNvSpPr>
          <p:nvPr>
            <p:ph type="sldNum" sz="quarter" idx="10"/>
          </p:nvPr>
        </p:nvSpPr>
        <p:spPr/>
        <p:txBody>
          <a:bodyPr/>
          <a:lstStyle/>
          <a:p>
            <a:fld id="{A6BA20C9-F7F5-8C48-9E6D-B1B593AE277D}" type="slidenum">
              <a:rPr lang="en-US" smtClean="0"/>
              <a:pPr/>
              <a:t>12</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21</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23</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24</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28</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29</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30</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31</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32</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33</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34</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13</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35</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36</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37</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14</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15</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16</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17</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18</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19</a:t>
            </a:fld>
            <a:endParaRPr lang="en-US"/>
          </a:p>
        </p:txBody>
      </p:sp>
    </p:spTree>
    <p:extLst>
      <p:ext uri="{BB962C8B-B14F-4D97-AF65-F5344CB8AC3E}">
        <p14:creationId xmlns:p14="http://schemas.microsoft.com/office/powerpoint/2010/main" val="369728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constitutes BPSD</a:t>
            </a:r>
            <a:r>
              <a:rPr lang="en-US" baseline="0" dirty="0" smtClean="0"/>
              <a:t> (Behavioral and psychological symptoms of dementia) or NPSD (neuropsychiatric symptoms </a:t>
            </a:r>
            <a:r>
              <a:rPr lang="en-US" baseline="0" smtClean="0"/>
              <a:t>of dementia)</a:t>
            </a:r>
            <a:endParaRPr lang="en-US"/>
          </a:p>
        </p:txBody>
      </p:sp>
      <p:sp>
        <p:nvSpPr>
          <p:cNvPr id="4" name="Slide Number Placeholder 3"/>
          <p:cNvSpPr>
            <a:spLocks noGrp="1"/>
          </p:cNvSpPr>
          <p:nvPr>
            <p:ph type="sldNum" sz="quarter" idx="10"/>
          </p:nvPr>
        </p:nvSpPr>
        <p:spPr/>
        <p:txBody>
          <a:bodyPr/>
          <a:lstStyle/>
          <a:p>
            <a:fld id="{A6BA20C9-F7F5-8C48-9E6D-B1B593AE277D}" type="slidenum">
              <a:rPr lang="en-US" smtClean="0"/>
              <a:pPr/>
              <a:t>20</a:t>
            </a:fld>
            <a:endParaRPr lang="en-US"/>
          </a:p>
        </p:txBody>
      </p:sp>
    </p:spTree>
    <p:extLst>
      <p:ext uri="{BB962C8B-B14F-4D97-AF65-F5344CB8AC3E}">
        <p14:creationId xmlns:p14="http://schemas.microsoft.com/office/powerpoint/2010/main" val="369728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7FCBC-5065-4C47-A86D-CED388C2AB0D}"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1392165990"/>
      </p:ext>
    </p:extLst>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7FCBC-5065-4C47-A86D-CED388C2AB0D}"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3324087728"/>
      </p:ext>
    </p:extLst>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7FCBC-5065-4C47-A86D-CED388C2AB0D}"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3141088819"/>
      </p:ext>
    </p:extLst>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7FCBC-5065-4C47-A86D-CED388C2AB0D}"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3542707102"/>
      </p:ext>
    </p:extLst>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7FCBC-5065-4C47-A86D-CED388C2AB0D}" type="datetimeFigureOut">
              <a:rPr lang="en-US" smtClean="0"/>
              <a:pPr/>
              <a:t>8/24/2018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1230530632"/>
      </p:ext>
    </p:extLst>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7FCBC-5065-4C47-A86D-CED388C2AB0D}" type="datetimeFigureOut">
              <a:rPr lang="en-US" smtClean="0"/>
              <a:pPr/>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3102629885"/>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7FCBC-5065-4C47-A86D-CED388C2AB0D}" type="datetimeFigureOut">
              <a:rPr lang="en-US" smtClean="0"/>
              <a:pPr/>
              <a:t>8/24/2018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3989072024"/>
      </p:ext>
    </p:extLst>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7FCBC-5065-4C47-A86D-CED388C2AB0D}" type="datetimeFigureOut">
              <a:rPr lang="en-US" smtClean="0"/>
              <a:pPr/>
              <a:t>8/24/2018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437938284"/>
      </p:ext>
    </p:extLst>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7FCBC-5065-4C47-A86D-CED388C2AB0D}" type="datetimeFigureOut">
              <a:rPr lang="en-US" smtClean="0"/>
              <a:pPr/>
              <a:t>8/24/2018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840034821"/>
      </p:ext>
    </p:extLst>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7FCBC-5065-4C47-A86D-CED388C2AB0D}" type="datetimeFigureOut">
              <a:rPr lang="en-US" smtClean="0"/>
              <a:pPr/>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2494937226"/>
      </p:ext>
    </p:extLst>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7FCBC-5065-4C47-A86D-CED388C2AB0D}" type="datetimeFigureOut">
              <a:rPr lang="en-US" smtClean="0"/>
              <a:pPr/>
              <a:t>8/24/2018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11ED0-0108-0C46-9609-D96F06FDBE93}" type="slidenum">
              <a:rPr lang="en-US" smtClean="0"/>
              <a:pPr/>
              <a:t>‹#›</a:t>
            </a:fld>
            <a:endParaRPr lang="en-US"/>
          </a:p>
        </p:txBody>
      </p:sp>
    </p:spTree>
    <p:extLst>
      <p:ext uri="{BB962C8B-B14F-4D97-AF65-F5344CB8AC3E}">
        <p14:creationId xmlns:p14="http://schemas.microsoft.com/office/powerpoint/2010/main" val="1958337387"/>
      </p:ext>
    </p:extLst>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7FCBC-5065-4C47-A86D-CED388C2AB0D}" type="datetimeFigureOut">
              <a:rPr lang="en-US" smtClean="0"/>
              <a:pPr/>
              <a:t>8/24/2018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11ED0-0108-0C46-9609-D96F06FDBE93}" type="slidenum">
              <a:rPr lang="en-US" smtClean="0"/>
              <a:pPr/>
              <a:t>‹#›</a:t>
            </a:fld>
            <a:endParaRPr lang="en-US"/>
          </a:p>
        </p:txBody>
      </p:sp>
    </p:spTree>
    <p:extLst>
      <p:ext uri="{BB962C8B-B14F-4D97-AF65-F5344CB8AC3E}">
        <p14:creationId xmlns:p14="http://schemas.microsoft.com/office/powerpoint/2010/main" val="140407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qmMYsVaZ0z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43348" y="1996405"/>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348" y="2064925"/>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348" y="652114"/>
            <a:ext cx="8672052" cy="477054"/>
          </a:xfrm>
          <a:prstGeom prst="rect">
            <a:avLst/>
          </a:prstGeom>
          <a:noFill/>
        </p:spPr>
        <p:txBody>
          <a:bodyPr wrap="square" rtlCol="0">
            <a:spAutoFit/>
          </a:bodyPr>
          <a:lstStyle/>
          <a:p>
            <a:pPr algn="ctr"/>
            <a:r>
              <a:rPr lang="en-US" sz="2500" dirty="0" smtClean="0">
                <a:solidFill>
                  <a:srgbClr val="FFFF00"/>
                </a:solidFill>
                <a:latin typeface="Garamond" pitchFamily="18" charset="0"/>
              </a:rPr>
              <a:t>Dementia, Age Related decline and Rural Psychiatric Management</a:t>
            </a:r>
            <a:endParaRPr lang="en-US" sz="2500" dirty="0">
              <a:solidFill>
                <a:srgbClr val="FFFF00"/>
              </a:solidFill>
              <a:latin typeface="Garamond" pitchFamily="18" charset="0"/>
            </a:endParaRPr>
          </a:p>
        </p:txBody>
      </p:sp>
      <p:sp>
        <p:nvSpPr>
          <p:cNvPr id="2" name="TextBox 1"/>
          <p:cNvSpPr txBox="1"/>
          <p:nvPr/>
        </p:nvSpPr>
        <p:spPr>
          <a:xfrm>
            <a:off x="4037263" y="4654837"/>
            <a:ext cx="4265405" cy="1046440"/>
          </a:xfrm>
          <a:prstGeom prst="rect">
            <a:avLst/>
          </a:prstGeom>
          <a:noFill/>
        </p:spPr>
        <p:txBody>
          <a:bodyPr wrap="square" rtlCol="0">
            <a:spAutoFit/>
          </a:bodyPr>
          <a:lstStyle/>
          <a:p>
            <a:r>
              <a:rPr lang="en-US" sz="1400" dirty="0" smtClean="0">
                <a:solidFill>
                  <a:schemeClr val="accent5">
                    <a:lumMod val="20000"/>
                    <a:lumOff val="80000"/>
                  </a:schemeClr>
                </a:solidFill>
              </a:rPr>
              <a:t>Bhusan Neupane, MD</a:t>
            </a:r>
          </a:p>
          <a:p>
            <a:r>
              <a:rPr lang="en-US" sz="1300" b="1" dirty="0" smtClean="0">
                <a:solidFill>
                  <a:schemeClr val="accent5">
                    <a:lumMod val="20000"/>
                    <a:lumOff val="80000"/>
                  </a:schemeClr>
                </a:solidFill>
              </a:rPr>
              <a:t>Attending Geriatric Psychiatrist</a:t>
            </a:r>
          </a:p>
          <a:p>
            <a:r>
              <a:rPr lang="en-US" sz="1300" b="1" dirty="0" smtClean="0">
                <a:solidFill>
                  <a:schemeClr val="accent5">
                    <a:lumMod val="20000"/>
                    <a:lumOff val="80000"/>
                  </a:schemeClr>
                </a:solidFill>
              </a:rPr>
              <a:t>Catawba Hospital</a:t>
            </a:r>
          </a:p>
          <a:p>
            <a:r>
              <a:rPr lang="en-US" sz="1100" dirty="0" smtClean="0">
                <a:solidFill>
                  <a:schemeClr val="accent5">
                    <a:lumMod val="20000"/>
                    <a:lumOff val="80000"/>
                  </a:schemeClr>
                </a:solidFill>
              </a:rPr>
              <a:t>Assistant Professor, Virginia Tech </a:t>
            </a:r>
            <a:r>
              <a:rPr lang="en-US" sz="1100" dirty="0" err="1" smtClean="0">
                <a:solidFill>
                  <a:schemeClr val="accent5">
                    <a:lumMod val="20000"/>
                    <a:lumOff val="80000"/>
                  </a:schemeClr>
                </a:solidFill>
              </a:rPr>
              <a:t>Carilion</a:t>
            </a:r>
            <a:r>
              <a:rPr lang="en-US" sz="1100" dirty="0" smtClean="0">
                <a:solidFill>
                  <a:schemeClr val="accent5">
                    <a:lumMod val="20000"/>
                    <a:lumOff val="80000"/>
                  </a:schemeClr>
                </a:solidFill>
              </a:rPr>
              <a:t> School of Medicine</a:t>
            </a:r>
          </a:p>
          <a:p>
            <a:r>
              <a:rPr lang="en-US" sz="1100" dirty="0" smtClean="0">
                <a:solidFill>
                  <a:schemeClr val="accent5">
                    <a:lumMod val="20000"/>
                    <a:lumOff val="80000"/>
                  </a:schemeClr>
                </a:solidFill>
              </a:rPr>
              <a:t>Department of Psychiatry and Behavioral Medicine</a:t>
            </a:r>
            <a:endParaRPr lang="en-US" sz="1100" dirty="0">
              <a:solidFill>
                <a:schemeClr val="accent5">
                  <a:lumMod val="20000"/>
                  <a:lumOff val="80000"/>
                </a:schemeClr>
              </a:solidFill>
            </a:endParaRPr>
          </a:p>
        </p:txBody>
      </p:sp>
      <p:cxnSp>
        <p:nvCxnSpPr>
          <p:cNvPr id="15" name="Straight Connector 14"/>
          <p:cNvCxnSpPr/>
          <p:nvPr/>
        </p:nvCxnSpPr>
        <p:spPr>
          <a:xfrm>
            <a:off x="243348" y="4276062"/>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93294" y="3121797"/>
            <a:ext cx="8422106" cy="521907"/>
          </a:xfrm>
          <a:custGeom>
            <a:avLst/>
            <a:gdLst>
              <a:gd name="connsiteX0" fmla="*/ 0 w 8422106"/>
              <a:gd name="connsiteY0" fmla="*/ 521907 h 521907"/>
              <a:gd name="connsiteX1" fmla="*/ 227263 w 8422106"/>
              <a:gd name="connsiteY1" fmla="*/ 539 h 521907"/>
              <a:gd name="connsiteX2" fmla="*/ 601579 w 8422106"/>
              <a:gd name="connsiteY2" fmla="*/ 414960 h 521907"/>
              <a:gd name="connsiteX3" fmla="*/ 1069474 w 8422106"/>
              <a:gd name="connsiteY3" fmla="*/ 13907 h 521907"/>
              <a:gd name="connsiteX4" fmla="*/ 1764632 w 8422106"/>
              <a:gd name="connsiteY4" fmla="*/ 414960 h 521907"/>
              <a:gd name="connsiteX5" fmla="*/ 2045369 w 8422106"/>
              <a:gd name="connsiteY5" fmla="*/ 54013 h 521907"/>
              <a:gd name="connsiteX6" fmla="*/ 2954421 w 8422106"/>
              <a:gd name="connsiteY6" fmla="*/ 468434 h 521907"/>
              <a:gd name="connsiteX7" fmla="*/ 3261895 w 8422106"/>
              <a:gd name="connsiteY7" fmla="*/ 107486 h 521907"/>
              <a:gd name="connsiteX8" fmla="*/ 3850106 w 8422106"/>
              <a:gd name="connsiteY8" fmla="*/ 455065 h 521907"/>
              <a:gd name="connsiteX9" fmla="*/ 4251158 w 8422106"/>
              <a:gd name="connsiteY9" fmla="*/ 40644 h 521907"/>
              <a:gd name="connsiteX10" fmla="*/ 4986421 w 8422106"/>
              <a:gd name="connsiteY10" fmla="*/ 468434 h 521907"/>
              <a:gd name="connsiteX11" fmla="*/ 5454316 w 8422106"/>
              <a:gd name="connsiteY11" fmla="*/ 147592 h 521907"/>
              <a:gd name="connsiteX12" fmla="*/ 6055895 w 8422106"/>
              <a:gd name="connsiteY12" fmla="*/ 495171 h 521907"/>
              <a:gd name="connsiteX13" fmla="*/ 6376737 w 8422106"/>
              <a:gd name="connsiteY13" fmla="*/ 27276 h 521907"/>
              <a:gd name="connsiteX14" fmla="*/ 7031790 w 8422106"/>
              <a:gd name="connsiteY14" fmla="*/ 495171 h 521907"/>
              <a:gd name="connsiteX15" fmla="*/ 7646737 w 8422106"/>
              <a:gd name="connsiteY15" fmla="*/ 13907 h 521907"/>
              <a:gd name="connsiteX16" fmla="*/ 8422106 w 8422106"/>
              <a:gd name="connsiteY16" fmla="*/ 508539 h 5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22106" h="521907">
                <a:moveTo>
                  <a:pt x="0" y="521907"/>
                </a:moveTo>
                <a:cubicBezTo>
                  <a:pt x="63500" y="270135"/>
                  <a:pt x="127000" y="18363"/>
                  <a:pt x="227263" y="539"/>
                </a:cubicBezTo>
                <a:cubicBezTo>
                  <a:pt x="327526" y="-17285"/>
                  <a:pt x="461211" y="412732"/>
                  <a:pt x="601579" y="414960"/>
                </a:cubicBezTo>
                <a:cubicBezTo>
                  <a:pt x="741947" y="417188"/>
                  <a:pt x="875632" y="13907"/>
                  <a:pt x="1069474" y="13907"/>
                </a:cubicBezTo>
                <a:cubicBezTo>
                  <a:pt x="1263316" y="13907"/>
                  <a:pt x="1601983" y="408276"/>
                  <a:pt x="1764632" y="414960"/>
                </a:cubicBezTo>
                <a:cubicBezTo>
                  <a:pt x="1927281" y="421644"/>
                  <a:pt x="1847071" y="45101"/>
                  <a:pt x="2045369" y="54013"/>
                </a:cubicBezTo>
                <a:cubicBezTo>
                  <a:pt x="2243667" y="62925"/>
                  <a:pt x="2751667" y="459522"/>
                  <a:pt x="2954421" y="468434"/>
                </a:cubicBezTo>
                <a:cubicBezTo>
                  <a:pt x="3157175" y="477346"/>
                  <a:pt x="3112614" y="109714"/>
                  <a:pt x="3261895" y="107486"/>
                </a:cubicBezTo>
                <a:cubicBezTo>
                  <a:pt x="3411176" y="105258"/>
                  <a:pt x="3685229" y="466205"/>
                  <a:pt x="3850106" y="455065"/>
                </a:cubicBezTo>
                <a:cubicBezTo>
                  <a:pt x="4014983" y="443925"/>
                  <a:pt x="4061772" y="38416"/>
                  <a:pt x="4251158" y="40644"/>
                </a:cubicBezTo>
                <a:cubicBezTo>
                  <a:pt x="4440544" y="42872"/>
                  <a:pt x="4785895" y="450609"/>
                  <a:pt x="4986421" y="468434"/>
                </a:cubicBezTo>
                <a:cubicBezTo>
                  <a:pt x="5186947" y="486259"/>
                  <a:pt x="5276070" y="143136"/>
                  <a:pt x="5454316" y="147592"/>
                </a:cubicBezTo>
                <a:cubicBezTo>
                  <a:pt x="5632562" y="152048"/>
                  <a:pt x="5902158" y="515224"/>
                  <a:pt x="6055895" y="495171"/>
                </a:cubicBezTo>
                <a:cubicBezTo>
                  <a:pt x="6209632" y="475118"/>
                  <a:pt x="6214088" y="27276"/>
                  <a:pt x="6376737" y="27276"/>
                </a:cubicBezTo>
                <a:cubicBezTo>
                  <a:pt x="6539386" y="27276"/>
                  <a:pt x="6820123" y="497399"/>
                  <a:pt x="7031790" y="495171"/>
                </a:cubicBezTo>
                <a:cubicBezTo>
                  <a:pt x="7243457" y="492943"/>
                  <a:pt x="7415018" y="11679"/>
                  <a:pt x="7646737" y="13907"/>
                </a:cubicBezTo>
                <a:cubicBezTo>
                  <a:pt x="7878456" y="16135"/>
                  <a:pt x="8422106" y="508539"/>
                  <a:pt x="8422106" y="508539"/>
                </a:cubicBezTo>
              </a:path>
            </a:pathLst>
          </a:custGeom>
          <a:ln w="3175">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10800000">
            <a:off x="373438" y="3209502"/>
            <a:ext cx="8422106" cy="521907"/>
          </a:xfrm>
          <a:custGeom>
            <a:avLst/>
            <a:gdLst>
              <a:gd name="connsiteX0" fmla="*/ 0 w 8422106"/>
              <a:gd name="connsiteY0" fmla="*/ 521907 h 521907"/>
              <a:gd name="connsiteX1" fmla="*/ 227263 w 8422106"/>
              <a:gd name="connsiteY1" fmla="*/ 539 h 521907"/>
              <a:gd name="connsiteX2" fmla="*/ 601579 w 8422106"/>
              <a:gd name="connsiteY2" fmla="*/ 414960 h 521907"/>
              <a:gd name="connsiteX3" fmla="*/ 1069474 w 8422106"/>
              <a:gd name="connsiteY3" fmla="*/ 13907 h 521907"/>
              <a:gd name="connsiteX4" fmla="*/ 1764632 w 8422106"/>
              <a:gd name="connsiteY4" fmla="*/ 414960 h 521907"/>
              <a:gd name="connsiteX5" fmla="*/ 2045369 w 8422106"/>
              <a:gd name="connsiteY5" fmla="*/ 54013 h 521907"/>
              <a:gd name="connsiteX6" fmla="*/ 2954421 w 8422106"/>
              <a:gd name="connsiteY6" fmla="*/ 468434 h 521907"/>
              <a:gd name="connsiteX7" fmla="*/ 3261895 w 8422106"/>
              <a:gd name="connsiteY7" fmla="*/ 107486 h 521907"/>
              <a:gd name="connsiteX8" fmla="*/ 3850106 w 8422106"/>
              <a:gd name="connsiteY8" fmla="*/ 455065 h 521907"/>
              <a:gd name="connsiteX9" fmla="*/ 4251158 w 8422106"/>
              <a:gd name="connsiteY9" fmla="*/ 40644 h 521907"/>
              <a:gd name="connsiteX10" fmla="*/ 4986421 w 8422106"/>
              <a:gd name="connsiteY10" fmla="*/ 468434 h 521907"/>
              <a:gd name="connsiteX11" fmla="*/ 5454316 w 8422106"/>
              <a:gd name="connsiteY11" fmla="*/ 147592 h 521907"/>
              <a:gd name="connsiteX12" fmla="*/ 6055895 w 8422106"/>
              <a:gd name="connsiteY12" fmla="*/ 495171 h 521907"/>
              <a:gd name="connsiteX13" fmla="*/ 6376737 w 8422106"/>
              <a:gd name="connsiteY13" fmla="*/ 27276 h 521907"/>
              <a:gd name="connsiteX14" fmla="*/ 7031790 w 8422106"/>
              <a:gd name="connsiteY14" fmla="*/ 495171 h 521907"/>
              <a:gd name="connsiteX15" fmla="*/ 7646737 w 8422106"/>
              <a:gd name="connsiteY15" fmla="*/ 13907 h 521907"/>
              <a:gd name="connsiteX16" fmla="*/ 8422106 w 8422106"/>
              <a:gd name="connsiteY16" fmla="*/ 508539 h 5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22106" h="521907">
                <a:moveTo>
                  <a:pt x="0" y="521907"/>
                </a:moveTo>
                <a:cubicBezTo>
                  <a:pt x="63500" y="270135"/>
                  <a:pt x="127000" y="18363"/>
                  <a:pt x="227263" y="539"/>
                </a:cubicBezTo>
                <a:cubicBezTo>
                  <a:pt x="327526" y="-17285"/>
                  <a:pt x="461211" y="412732"/>
                  <a:pt x="601579" y="414960"/>
                </a:cubicBezTo>
                <a:cubicBezTo>
                  <a:pt x="741947" y="417188"/>
                  <a:pt x="875632" y="13907"/>
                  <a:pt x="1069474" y="13907"/>
                </a:cubicBezTo>
                <a:cubicBezTo>
                  <a:pt x="1263316" y="13907"/>
                  <a:pt x="1601983" y="408276"/>
                  <a:pt x="1764632" y="414960"/>
                </a:cubicBezTo>
                <a:cubicBezTo>
                  <a:pt x="1927281" y="421644"/>
                  <a:pt x="1847071" y="45101"/>
                  <a:pt x="2045369" y="54013"/>
                </a:cubicBezTo>
                <a:cubicBezTo>
                  <a:pt x="2243667" y="62925"/>
                  <a:pt x="2751667" y="459522"/>
                  <a:pt x="2954421" y="468434"/>
                </a:cubicBezTo>
                <a:cubicBezTo>
                  <a:pt x="3157175" y="477346"/>
                  <a:pt x="3112614" y="109714"/>
                  <a:pt x="3261895" y="107486"/>
                </a:cubicBezTo>
                <a:cubicBezTo>
                  <a:pt x="3411176" y="105258"/>
                  <a:pt x="3685229" y="466205"/>
                  <a:pt x="3850106" y="455065"/>
                </a:cubicBezTo>
                <a:cubicBezTo>
                  <a:pt x="4014983" y="443925"/>
                  <a:pt x="4061772" y="38416"/>
                  <a:pt x="4251158" y="40644"/>
                </a:cubicBezTo>
                <a:cubicBezTo>
                  <a:pt x="4440544" y="42872"/>
                  <a:pt x="4785895" y="450609"/>
                  <a:pt x="4986421" y="468434"/>
                </a:cubicBezTo>
                <a:cubicBezTo>
                  <a:pt x="5186947" y="486259"/>
                  <a:pt x="5276070" y="143136"/>
                  <a:pt x="5454316" y="147592"/>
                </a:cubicBezTo>
                <a:cubicBezTo>
                  <a:pt x="5632562" y="152048"/>
                  <a:pt x="5902158" y="515224"/>
                  <a:pt x="6055895" y="495171"/>
                </a:cubicBezTo>
                <a:cubicBezTo>
                  <a:pt x="6209632" y="475118"/>
                  <a:pt x="6214088" y="27276"/>
                  <a:pt x="6376737" y="27276"/>
                </a:cubicBezTo>
                <a:cubicBezTo>
                  <a:pt x="6539386" y="27276"/>
                  <a:pt x="6820123" y="497399"/>
                  <a:pt x="7031790" y="495171"/>
                </a:cubicBezTo>
                <a:cubicBezTo>
                  <a:pt x="7243457" y="492943"/>
                  <a:pt x="7415018" y="11679"/>
                  <a:pt x="7646737" y="13907"/>
                </a:cubicBezTo>
                <a:cubicBezTo>
                  <a:pt x="7878456" y="16135"/>
                  <a:pt x="8422106" y="508539"/>
                  <a:pt x="8422106" y="508539"/>
                </a:cubicBezTo>
              </a:path>
            </a:pathLst>
          </a:custGeom>
          <a:ln w="3175">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4408320"/>
      </p:ext>
    </p:extLst>
  </p:cSld>
  <p:clrMapOvr>
    <a:masterClrMapping/>
  </p:clrMapOvr>
  <p:transition spd="med">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28600" y="137795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552575"/>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57200" y="465138"/>
            <a:ext cx="8229600" cy="715962"/>
          </a:xfrm>
        </p:spPr>
        <p:txBody>
          <a:bodyPr>
            <a:noAutofit/>
          </a:bodyPr>
          <a:lstStyle/>
          <a:p>
            <a:r>
              <a:rPr lang="en-US" sz="2800" dirty="0" smtClean="0">
                <a:solidFill>
                  <a:srgbClr val="FFFF00"/>
                </a:solidFill>
                <a:latin typeface="Garamond" pitchFamily="18" charset="0"/>
              </a:rPr>
              <a:t>Mild Cognitive Impairment (MCI) </a:t>
            </a:r>
            <a:r>
              <a:rPr lang="mr-IN" sz="2800" dirty="0" smtClean="0">
                <a:solidFill>
                  <a:srgbClr val="FFFF00"/>
                </a:solidFill>
                <a:latin typeface="Garamond" pitchFamily="18" charset="0"/>
              </a:rPr>
              <a:t>–</a:t>
            </a:r>
            <a:r>
              <a:rPr lang="en-US" sz="2800" dirty="0" smtClean="0">
                <a:solidFill>
                  <a:srgbClr val="FFFF00"/>
                </a:solidFill>
                <a:latin typeface="Garamond" pitchFamily="18" charset="0"/>
              </a:rPr>
              <a:t> Mild Neurocognitive Disorder</a:t>
            </a:r>
            <a:endParaRPr lang="en-US" sz="2800" dirty="0">
              <a:solidFill>
                <a:srgbClr val="FFFF00"/>
              </a:solidFill>
              <a:latin typeface="Garamond" pitchFamily="18" charset="0"/>
            </a:endParaRPr>
          </a:p>
        </p:txBody>
      </p:sp>
      <p:sp>
        <p:nvSpPr>
          <p:cNvPr id="11" name="Content Placeholder 10"/>
          <p:cNvSpPr>
            <a:spLocks noGrp="1"/>
          </p:cNvSpPr>
          <p:nvPr>
            <p:ph idx="1"/>
          </p:nvPr>
        </p:nvSpPr>
        <p:spPr/>
        <p:txBody>
          <a:bodyPr>
            <a:normAutofit lnSpcReduction="10000"/>
          </a:bodyPr>
          <a:lstStyle/>
          <a:p>
            <a:r>
              <a:rPr lang="en-US" dirty="0" smtClean="0">
                <a:solidFill>
                  <a:srgbClr val="C6D9F1"/>
                </a:solidFill>
                <a:latin typeface="Garamond" pitchFamily="18" charset="0"/>
              </a:rPr>
              <a:t>MCI consists of memory impairments accompanied by abnormal memory test scores, but normal cognitive function and preserved activities of daily living.</a:t>
            </a:r>
          </a:p>
          <a:p>
            <a:endParaRPr lang="en-US" dirty="0" smtClean="0">
              <a:solidFill>
                <a:srgbClr val="C6D9F1"/>
              </a:solidFill>
              <a:latin typeface="Garamond" pitchFamily="18" charset="0"/>
            </a:endParaRPr>
          </a:p>
          <a:p>
            <a:r>
              <a:rPr lang="en-US" dirty="0" smtClean="0">
                <a:solidFill>
                  <a:srgbClr val="C6D9F1"/>
                </a:solidFill>
                <a:latin typeface="Garamond" pitchFamily="18" charset="0"/>
              </a:rPr>
              <a:t>Could be a precursor to Dementia</a:t>
            </a:r>
          </a:p>
          <a:p>
            <a:endParaRPr lang="en-US" dirty="0" smtClean="0">
              <a:solidFill>
                <a:srgbClr val="C6D9F1"/>
              </a:solidFill>
              <a:latin typeface="Garamond" pitchFamily="18" charset="0"/>
            </a:endParaRPr>
          </a:p>
          <a:p>
            <a:r>
              <a:rPr lang="en-US" dirty="0" smtClean="0">
                <a:solidFill>
                  <a:srgbClr val="C6D9F1"/>
                </a:solidFill>
                <a:latin typeface="Garamond" pitchFamily="18" charset="0"/>
              </a:rPr>
              <a:t>10-20% of persons with MCI develop dementia (compared to 1-2%) </a:t>
            </a:r>
            <a:endParaRPr lang="en-US" dirty="0">
              <a:solidFill>
                <a:srgbClr val="C6D9F1"/>
              </a:solidFill>
              <a:latin typeface="Garamond" pitchFamily="18" charset="0"/>
            </a:endParaRPr>
          </a:p>
        </p:txBody>
      </p:sp>
    </p:spTree>
    <p:extLst>
      <p:ext uri="{BB962C8B-B14F-4D97-AF65-F5344CB8AC3E}">
        <p14:creationId xmlns:p14="http://schemas.microsoft.com/office/powerpoint/2010/main" val="1605871968"/>
      </p:ext>
    </p:extLst>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888"/>
          </a:xfrm>
        </p:spPr>
        <p:txBody>
          <a:bodyPr>
            <a:normAutofit fontScale="90000"/>
          </a:bodyPr>
          <a:lstStyle/>
          <a:p>
            <a:r>
              <a:rPr lang="en-US" dirty="0" smtClean="0">
                <a:solidFill>
                  <a:srgbClr val="FFFF00"/>
                </a:solidFill>
                <a:latin typeface="Garamond"/>
                <a:cs typeface="Garamond"/>
              </a:rPr>
              <a:t>Alzheimer’s Disease </a:t>
            </a:r>
            <a:r>
              <a:rPr lang="mr-IN" dirty="0" smtClean="0">
                <a:solidFill>
                  <a:srgbClr val="FFFF00"/>
                </a:solidFill>
                <a:latin typeface="Garamond"/>
                <a:cs typeface="Garamond"/>
              </a:rPr>
              <a:t>–</a:t>
            </a:r>
            <a:r>
              <a:rPr lang="en-US" dirty="0" smtClean="0">
                <a:solidFill>
                  <a:srgbClr val="FFFF00"/>
                </a:solidFill>
                <a:latin typeface="Garamond"/>
                <a:cs typeface="Garamond"/>
              </a:rPr>
              <a:t> Progression</a:t>
            </a:r>
            <a:endParaRPr lang="en-US" dirty="0">
              <a:solidFill>
                <a:srgbClr val="FFFF00"/>
              </a:solidFill>
              <a:latin typeface="Garamond"/>
              <a:cs typeface="Garamond"/>
            </a:endParaRPr>
          </a:p>
        </p:txBody>
      </p:sp>
      <p:pic>
        <p:nvPicPr>
          <p:cNvPr id="5" name="Picture 4"/>
          <p:cNvPicPr>
            <a:picLocks noChangeAspect="1"/>
          </p:cNvPicPr>
          <p:nvPr/>
        </p:nvPicPr>
        <p:blipFill>
          <a:blip r:embed="rId2"/>
          <a:stretch>
            <a:fillRect/>
          </a:stretch>
        </p:blipFill>
        <p:spPr>
          <a:xfrm>
            <a:off x="1185334" y="1617133"/>
            <a:ext cx="6586784" cy="4440767"/>
          </a:xfrm>
          <a:prstGeom prst="rect">
            <a:avLst/>
          </a:prstGeom>
        </p:spPr>
      </p:pic>
      <p:cxnSp>
        <p:nvCxnSpPr>
          <p:cNvPr id="4" name="Straight Connector 3"/>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592138"/>
      </p:ext>
    </p:extLst>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9725" y="339725"/>
            <a:ext cx="8001000" cy="533401"/>
          </a:xfrm>
        </p:spPr>
        <p:txBody>
          <a:bodyPr>
            <a:noAutofit/>
          </a:bodyPr>
          <a:lstStyle/>
          <a:p>
            <a:r>
              <a:rPr lang="en-US" sz="2400" dirty="0" smtClean="0">
                <a:solidFill>
                  <a:srgbClr val="FFFF00"/>
                </a:solidFill>
                <a:latin typeface="Garamond" pitchFamily="18" charset="0"/>
              </a:rPr>
              <a:t>Behavioral and Psychological Symptoms of Dementia (BPSD)</a:t>
            </a:r>
            <a:endParaRPr lang="en-US" sz="24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25968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1179378671"/>
              </p:ext>
            </p:extLst>
          </p:nvPr>
        </p:nvGraphicFramePr>
        <p:xfrm>
          <a:off x="489274" y="1426873"/>
          <a:ext cx="8235626" cy="466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354667" y="6400800"/>
            <a:ext cx="6101250" cy="276999"/>
          </a:xfrm>
          <a:prstGeom prst="rect">
            <a:avLst/>
          </a:prstGeom>
          <a:noFill/>
        </p:spPr>
        <p:txBody>
          <a:bodyPr wrap="none" rtlCol="0">
            <a:spAutoFit/>
          </a:bodyPr>
          <a:lstStyle/>
          <a:p>
            <a:r>
              <a:rPr lang="en-US" sz="1200" dirty="0" err="1" smtClean="0">
                <a:solidFill>
                  <a:schemeClr val="bg1"/>
                </a:solidFill>
              </a:rPr>
              <a:t>Cerejeira</a:t>
            </a:r>
            <a:r>
              <a:rPr lang="en-US" sz="1200" dirty="0" smtClean="0">
                <a:solidFill>
                  <a:schemeClr val="bg1"/>
                </a:solidFill>
              </a:rPr>
              <a:t> J et al. Behavioral and psychological symptoms of dementia. Frontiers in Neurology. 2012</a:t>
            </a:r>
            <a:endParaRPr lang="en-US" sz="1200" dirty="0">
              <a:solidFill>
                <a:schemeClr val="bg1"/>
              </a:solidFill>
            </a:endParaRPr>
          </a:p>
        </p:txBody>
      </p:sp>
    </p:spTree>
    <p:extLst>
      <p:ext uri="{BB962C8B-B14F-4D97-AF65-F5344CB8AC3E}">
        <p14:creationId xmlns:p14="http://schemas.microsoft.com/office/powerpoint/2010/main" val="286381221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05E2026C-0C75-E34E-97E8-04187E59638C}"/>
                                            </p:graphicEl>
                                          </p:spTgt>
                                        </p:tgtEl>
                                        <p:attrNameLst>
                                          <p:attrName>style.visibility</p:attrName>
                                        </p:attrNameLst>
                                      </p:cBhvr>
                                      <p:to>
                                        <p:strVal val="visible"/>
                                      </p:to>
                                    </p:set>
                                    <p:animEffect transition="in" filter="fade">
                                      <p:cBhvr>
                                        <p:cTn id="7" dur="1000"/>
                                        <p:tgtEl>
                                          <p:spTgt spid="3">
                                            <p:graphicEl>
                                              <a:dgm id="{05E2026C-0C75-E34E-97E8-04187E59638C}"/>
                                            </p:graphicEl>
                                          </p:spTgt>
                                        </p:tgtEl>
                                      </p:cBhvr>
                                    </p:animEffect>
                                    <p:anim calcmode="lin" valueType="num">
                                      <p:cBhvr>
                                        <p:cTn id="8" dur="1000" fill="hold"/>
                                        <p:tgtEl>
                                          <p:spTgt spid="3">
                                            <p:graphicEl>
                                              <a:dgm id="{05E2026C-0C75-E34E-97E8-04187E59638C}"/>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05E2026C-0C75-E34E-97E8-04187E59638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3BDC1DF7-DBBF-4248-832A-64D2AEA97CA2}"/>
                                            </p:graphicEl>
                                          </p:spTgt>
                                        </p:tgtEl>
                                        <p:attrNameLst>
                                          <p:attrName>style.visibility</p:attrName>
                                        </p:attrNameLst>
                                      </p:cBhvr>
                                      <p:to>
                                        <p:strVal val="visible"/>
                                      </p:to>
                                    </p:set>
                                    <p:animEffect transition="in" filter="fade">
                                      <p:cBhvr>
                                        <p:cTn id="14" dur="1000"/>
                                        <p:tgtEl>
                                          <p:spTgt spid="3">
                                            <p:graphicEl>
                                              <a:dgm id="{3BDC1DF7-DBBF-4248-832A-64D2AEA97CA2}"/>
                                            </p:graphicEl>
                                          </p:spTgt>
                                        </p:tgtEl>
                                      </p:cBhvr>
                                    </p:animEffect>
                                    <p:anim calcmode="lin" valueType="num">
                                      <p:cBhvr>
                                        <p:cTn id="15" dur="1000" fill="hold"/>
                                        <p:tgtEl>
                                          <p:spTgt spid="3">
                                            <p:graphicEl>
                                              <a:dgm id="{3BDC1DF7-DBBF-4248-832A-64D2AEA97CA2}"/>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3BDC1DF7-DBBF-4248-832A-64D2AEA97CA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D7E74D86-C891-CE45-A5DB-E53A1F10E126}"/>
                                            </p:graphicEl>
                                          </p:spTgt>
                                        </p:tgtEl>
                                        <p:attrNameLst>
                                          <p:attrName>style.visibility</p:attrName>
                                        </p:attrNameLst>
                                      </p:cBhvr>
                                      <p:to>
                                        <p:strVal val="visible"/>
                                      </p:to>
                                    </p:set>
                                    <p:animEffect transition="in" filter="fade">
                                      <p:cBhvr>
                                        <p:cTn id="21" dur="1000"/>
                                        <p:tgtEl>
                                          <p:spTgt spid="3">
                                            <p:graphicEl>
                                              <a:dgm id="{D7E74D86-C891-CE45-A5DB-E53A1F10E126}"/>
                                            </p:graphicEl>
                                          </p:spTgt>
                                        </p:tgtEl>
                                      </p:cBhvr>
                                    </p:animEffect>
                                    <p:anim calcmode="lin" valueType="num">
                                      <p:cBhvr>
                                        <p:cTn id="22" dur="1000" fill="hold"/>
                                        <p:tgtEl>
                                          <p:spTgt spid="3">
                                            <p:graphicEl>
                                              <a:dgm id="{D7E74D86-C891-CE45-A5DB-E53A1F10E126}"/>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D7E74D86-C891-CE45-A5DB-E53A1F10E12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6E88AC4F-FA53-CB45-A7BE-F07947C3C488}"/>
                                            </p:graphicEl>
                                          </p:spTgt>
                                        </p:tgtEl>
                                        <p:attrNameLst>
                                          <p:attrName>style.visibility</p:attrName>
                                        </p:attrNameLst>
                                      </p:cBhvr>
                                      <p:to>
                                        <p:strVal val="visible"/>
                                      </p:to>
                                    </p:set>
                                    <p:animEffect transition="in" filter="fade">
                                      <p:cBhvr>
                                        <p:cTn id="28" dur="1000"/>
                                        <p:tgtEl>
                                          <p:spTgt spid="3">
                                            <p:graphicEl>
                                              <a:dgm id="{6E88AC4F-FA53-CB45-A7BE-F07947C3C488}"/>
                                            </p:graphicEl>
                                          </p:spTgt>
                                        </p:tgtEl>
                                      </p:cBhvr>
                                    </p:animEffect>
                                    <p:anim calcmode="lin" valueType="num">
                                      <p:cBhvr>
                                        <p:cTn id="29" dur="1000" fill="hold"/>
                                        <p:tgtEl>
                                          <p:spTgt spid="3">
                                            <p:graphicEl>
                                              <a:dgm id="{6E88AC4F-FA53-CB45-A7BE-F07947C3C488}"/>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6E88AC4F-FA53-CB45-A7BE-F07947C3C48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51054C78-825A-CF40-A334-E85C52C063E9}"/>
                                            </p:graphicEl>
                                          </p:spTgt>
                                        </p:tgtEl>
                                        <p:attrNameLst>
                                          <p:attrName>style.visibility</p:attrName>
                                        </p:attrNameLst>
                                      </p:cBhvr>
                                      <p:to>
                                        <p:strVal val="visible"/>
                                      </p:to>
                                    </p:set>
                                    <p:animEffect transition="in" filter="fade">
                                      <p:cBhvr>
                                        <p:cTn id="35" dur="1000"/>
                                        <p:tgtEl>
                                          <p:spTgt spid="3">
                                            <p:graphicEl>
                                              <a:dgm id="{51054C78-825A-CF40-A334-E85C52C063E9}"/>
                                            </p:graphicEl>
                                          </p:spTgt>
                                        </p:tgtEl>
                                      </p:cBhvr>
                                    </p:animEffect>
                                    <p:anim calcmode="lin" valueType="num">
                                      <p:cBhvr>
                                        <p:cTn id="36" dur="1000" fill="hold"/>
                                        <p:tgtEl>
                                          <p:spTgt spid="3">
                                            <p:graphicEl>
                                              <a:dgm id="{51054C78-825A-CF40-A334-E85C52C063E9}"/>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51054C78-825A-CF40-A334-E85C52C063E9}"/>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348BC435-7B34-CC41-8C41-DF23AEDC05C4}"/>
                                            </p:graphicEl>
                                          </p:spTgt>
                                        </p:tgtEl>
                                        <p:attrNameLst>
                                          <p:attrName>style.visibility</p:attrName>
                                        </p:attrNameLst>
                                      </p:cBhvr>
                                      <p:to>
                                        <p:strVal val="visible"/>
                                      </p:to>
                                    </p:set>
                                    <p:animEffect transition="in" filter="fade">
                                      <p:cBhvr>
                                        <p:cTn id="42" dur="1000"/>
                                        <p:tgtEl>
                                          <p:spTgt spid="3">
                                            <p:graphicEl>
                                              <a:dgm id="{348BC435-7B34-CC41-8C41-DF23AEDC05C4}"/>
                                            </p:graphicEl>
                                          </p:spTgt>
                                        </p:tgtEl>
                                      </p:cBhvr>
                                    </p:animEffect>
                                    <p:anim calcmode="lin" valueType="num">
                                      <p:cBhvr>
                                        <p:cTn id="43" dur="1000" fill="hold"/>
                                        <p:tgtEl>
                                          <p:spTgt spid="3">
                                            <p:graphicEl>
                                              <a:dgm id="{348BC435-7B34-CC41-8C41-DF23AEDC05C4}"/>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348BC435-7B34-CC41-8C41-DF23AEDC05C4}"/>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5A4F8676-F861-694E-99FE-F75AEC2F1F41}"/>
                                            </p:graphicEl>
                                          </p:spTgt>
                                        </p:tgtEl>
                                        <p:attrNameLst>
                                          <p:attrName>style.visibility</p:attrName>
                                        </p:attrNameLst>
                                      </p:cBhvr>
                                      <p:to>
                                        <p:strVal val="visible"/>
                                      </p:to>
                                    </p:set>
                                    <p:animEffect transition="in" filter="fade">
                                      <p:cBhvr>
                                        <p:cTn id="49" dur="1000"/>
                                        <p:tgtEl>
                                          <p:spTgt spid="3">
                                            <p:graphicEl>
                                              <a:dgm id="{5A4F8676-F861-694E-99FE-F75AEC2F1F41}"/>
                                            </p:graphicEl>
                                          </p:spTgt>
                                        </p:tgtEl>
                                      </p:cBhvr>
                                    </p:animEffect>
                                    <p:anim calcmode="lin" valueType="num">
                                      <p:cBhvr>
                                        <p:cTn id="50" dur="1000" fill="hold"/>
                                        <p:tgtEl>
                                          <p:spTgt spid="3">
                                            <p:graphicEl>
                                              <a:dgm id="{5A4F8676-F861-694E-99FE-F75AEC2F1F41}"/>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5A4F8676-F861-694E-99FE-F75AEC2F1F41}"/>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graphicEl>
                                              <a:dgm id="{BB69DC29-75FA-C74E-BEC0-390E130A1D59}"/>
                                            </p:graphicEl>
                                          </p:spTgt>
                                        </p:tgtEl>
                                        <p:attrNameLst>
                                          <p:attrName>style.visibility</p:attrName>
                                        </p:attrNameLst>
                                      </p:cBhvr>
                                      <p:to>
                                        <p:strVal val="visible"/>
                                      </p:to>
                                    </p:set>
                                    <p:animEffect transition="in" filter="fade">
                                      <p:cBhvr>
                                        <p:cTn id="56" dur="1000"/>
                                        <p:tgtEl>
                                          <p:spTgt spid="3">
                                            <p:graphicEl>
                                              <a:dgm id="{BB69DC29-75FA-C74E-BEC0-390E130A1D59}"/>
                                            </p:graphicEl>
                                          </p:spTgt>
                                        </p:tgtEl>
                                      </p:cBhvr>
                                    </p:animEffect>
                                    <p:anim calcmode="lin" valueType="num">
                                      <p:cBhvr>
                                        <p:cTn id="57" dur="1000" fill="hold"/>
                                        <p:tgtEl>
                                          <p:spTgt spid="3">
                                            <p:graphicEl>
                                              <a:dgm id="{BB69DC29-75FA-C74E-BEC0-390E130A1D59}"/>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BB69DC29-75FA-C74E-BEC0-390E130A1D5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1"/>
            <a:ext cx="8001000" cy="457200"/>
          </a:xfrm>
        </p:spPr>
        <p:txBody>
          <a:bodyPr>
            <a:normAutofit fontScale="90000"/>
          </a:bodyPr>
          <a:lstStyle/>
          <a:p>
            <a:r>
              <a:rPr lang="en-US" sz="3600" dirty="0" smtClean="0">
                <a:solidFill>
                  <a:srgbClr val="DBEEF4"/>
                </a:solidFill>
                <a:latin typeface="Garamond" pitchFamily="18" charset="0"/>
              </a:rPr>
              <a:t>Causes of BPSD</a:t>
            </a:r>
            <a:endParaRPr lang="en-US" sz="3600" dirty="0">
              <a:solidFill>
                <a:srgbClr val="DBEEF4"/>
              </a:solidFill>
              <a:latin typeface="Garamond" pitchFamily="18" charset="0"/>
            </a:endParaRPr>
          </a:p>
        </p:txBody>
      </p:sp>
      <p:graphicFrame>
        <p:nvGraphicFramePr>
          <p:cNvPr id="2" name="Diagram 1"/>
          <p:cNvGraphicFramePr/>
          <p:nvPr>
            <p:extLst>
              <p:ext uri="{D42A27DB-BD31-4B8C-83A1-F6EECF244321}">
                <p14:modId xmlns:p14="http://schemas.microsoft.com/office/powerpoint/2010/main" val="2525713025"/>
              </p:ext>
            </p:extLst>
          </p:nvPr>
        </p:nvGraphicFramePr>
        <p:xfrm>
          <a:off x="314960" y="934719"/>
          <a:ext cx="8534400" cy="5130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669229" y="6289040"/>
            <a:ext cx="7771566" cy="430887"/>
          </a:xfrm>
          <a:prstGeom prst="rect">
            <a:avLst/>
          </a:prstGeom>
          <a:noFill/>
        </p:spPr>
        <p:txBody>
          <a:bodyPr wrap="none" rtlCol="0">
            <a:spAutoFit/>
          </a:bodyPr>
          <a:lstStyle/>
          <a:p>
            <a:r>
              <a:rPr lang="en-US" sz="1100" dirty="0" smtClean="0">
                <a:solidFill>
                  <a:schemeClr val="bg1"/>
                </a:solidFill>
              </a:rPr>
              <a:t>1. Carlson D.L. et al. Management of Dementia-Related Behavioral Disturbances: A </a:t>
            </a:r>
            <a:r>
              <a:rPr lang="en-US" sz="1100" dirty="0" err="1" smtClean="0">
                <a:solidFill>
                  <a:schemeClr val="bg1"/>
                </a:solidFill>
              </a:rPr>
              <a:t>Nonpharmacological</a:t>
            </a:r>
            <a:r>
              <a:rPr lang="en-US" sz="1100" dirty="0" smtClean="0">
                <a:solidFill>
                  <a:schemeClr val="bg1"/>
                </a:solidFill>
              </a:rPr>
              <a:t> Approach. Mayo </a:t>
            </a:r>
            <a:r>
              <a:rPr lang="en-US" sz="1100" dirty="0" err="1" smtClean="0">
                <a:solidFill>
                  <a:schemeClr val="bg1"/>
                </a:solidFill>
              </a:rPr>
              <a:t>Clin</a:t>
            </a:r>
            <a:r>
              <a:rPr lang="en-US" sz="1100" dirty="0" smtClean="0">
                <a:solidFill>
                  <a:schemeClr val="bg1"/>
                </a:solidFill>
              </a:rPr>
              <a:t> </a:t>
            </a:r>
            <a:r>
              <a:rPr lang="en-US" sz="1100" dirty="0" err="1" smtClean="0">
                <a:solidFill>
                  <a:schemeClr val="bg1"/>
                </a:solidFill>
              </a:rPr>
              <a:t>Proc</a:t>
            </a:r>
            <a:r>
              <a:rPr lang="en-US" sz="1100" dirty="0" smtClean="0">
                <a:solidFill>
                  <a:schemeClr val="bg1"/>
                </a:solidFill>
              </a:rPr>
              <a:t> 1995</a:t>
            </a:r>
          </a:p>
          <a:p>
            <a:r>
              <a:rPr lang="en-US" sz="1100" dirty="0" smtClean="0">
                <a:solidFill>
                  <a:schemeClr val="bg1"/>
                </a:solidFill>
              </a:rPr>
              <a:t>2. Steffens D. C. et al. Textbook of Geriatric Psychiatry. American Psychiatric Publishing, 5</a:t>
            </a:r>
            <a:r>
              <a:rPr lang="en-US" sz="1100" baseline="30000" dirty="0" smtClean="0">
                <a:solidFill>
                  <a:schemeClr val="bg1"/>
                </a:solidFill>
              </a:rPr>
              <a:t>th</a:t>
            </a:r>
            <a:r>
              <a:rPr lang="en-US" sz="1100" dirty="0" smtClean="0">
                <a:solidFill>
                  <a:schemeClr val="bg1"/>
                </a:solidFill>
              </a:rPr>
              <a:t> </a:t>
            </a:r>
            <a:r>
              <a:rPr lang="en-US" sz="1100" dirty="0" err="1" smtClean="0">
                <a:solidFill>
                  <a:schemeClr val="bg1"/>
                </a:solidFill>
              </a:rPr>
              <a:t>edn</a:t>
            </a:r>
            <a:r>
              <a:rPr lang="en-US" sz="1100" dirty="0" smtClean="0">
                <a:solidFill>
                  <a:schemeClr val="bg1"/>
                </a:solidFill>
              </a:rPr>
              <a:t>. 2015.</a:t>
            </a:r>
          </a:p>
        </p:txBody>
      </p:sp>
    </p:spTree>
    <p:extLst>
      <p:ext uri="{BB962C8B-B14F-4D97-AF65-F5344CB8AC3E}">
        <p14:creationId xmlns:p14="http://schemas.microsoft.com/office/powerpoint/2010/main" val="52860272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D33EDFD7-D684-8042-A047-09B75BAF1DCC}"/>
                                            </p:graphicEl>
                                          </p:spTgt>
                                        </p:tgtEl>
                                        <p:attrNameLst>
                                          <p:attrName>style.visibility</p:attrName>
                                        </p:attrNameLst>
                                      </p:cBhvr>
                                      <p:to>
                                        <p:strVal val="visible"/>
                                      </p:to>
                                    </p:set>
                                    <p:anim calcmode="lin" valueType="num">
                                      <p:cBhvr additive="base">
                                        <p:cTn id="7" dur="500" fill="hold"/>
                                        <p:tgtEl>
                                          <p:spTgt spid="2">
                                            <p:graphicEl>
                                              <a:dgm id="{D33EDFD7-D684-8042-A047-09B75BAF1DC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D33EDFD7-D684-8042-A047-09B75BAF1DC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847F1B02-68BF-8446-9B28-91D9238CDC0F}"/>
                                            </p:graphicEl>
                                          </p:spTgt>
                                        </p:tgtEl>
                                        <p:attrNameLst>
                                          <p:attrName>style.visibility</p:attrName>
                                        </p:attrNameLst>
                                      </p:cBhvr>
                                      <p:to>
                                        <p:strVal val="visible"/>
                                      </p:to>
                                    </p:set>
                                    <p:anim calcmode="lin" valueType="num">
                                      <p:cBhvr additive="base">
                                        <p:cTn id="13" dur="500" fill="hold"/>
                                        <p:tgtEl>
                                          <p:spTgt spid="2">
                                            <p:graphicEl>
                                              <a:dgm id="{847F1B02-68BF-8446-9B28-91D9238CDC0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847F1B02-68BF-8446-9B28-91D9238CDC0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6D38F8F1-E8FB-4E46-B498-6D8AFF8FD621}"/>
                                            </p:graphicEl>
                                          </p:spTgt>
                                        </p:tgtEl>
                                        <p:attrNameLst>
                                          <p:attrName>style.visibility</p:attrName>
                                        </p:attrNameLst>
                                      </p:cBhvr>
                                      <p:to>
                                        <p:strVal val="visible"/>
                                      </p:to>
                                    </p:set>
                                    <p:anim calcmode="lin" valueType="num">
                                      <p:cBhvr additive="base">
                                        <p:cTn id="19" dur="500" fill="hold"/>
                                        <p:tgtEl>
                                          <p:spTgt spid="2">
                                            <p:graphicEl>
                                              <a:dgm id="{6D38F8F1-E8FB-4E46-B498-6D8AFF8FD62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6D38F8F1-E8FB-4E46-B498-6D8AFF8FD62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69BAB030-457D-8F4A-A955-70B8F1C00A04}"/>
                                            </p:graphicEl>
                                          </p:spTgt>
                                        </p:tgtEl>
                                        <p:attrNameLst>
                                          <p:attrName>style.visibility</p:attrName>
                                        </p:attrNameLst>
                                      </p:cBhvr>
                                      <p:to>
                                        <p:strVal val="visible"/>
                                      </p:to>
                                    </p:set>
                                    <p:anim calcmode="lin" valueType="num">
                                      <p:cBhvr additive="base">
                                        <p:cTn id="25" dur="500" fill="hold"/>
                                        <p:tgtEl>
                                          <p:spTgt spid="2">
                                            <p:graphicEl>
                                              <a:dgm id="{69BAB030-457D-8F4A-A955-70B8F1C00A0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69BAB030-457D-8F4A-A955-70B8F1C00A0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465EADEF-12CF-5E48-91D7-BAEC5A0A1F76}"/>
                                            </p:graphicEl>
                                          </p:spTgt>
                                        </p:tgtEl>
                                        <p:attrNameLst>
                                          <p:attrName>style.visibility</p:attrName>
                                        </p:attrNameLst>
                                      </p:cBhvr>
                                      <p:to>
                                        <p:strVal val="visible"/>
                                      </p:to>
                                    </p:set>
                                    <p:anim calcmode="lin" valueType="num">
                                      <p:cBhvr additive="base">
                                        <p:cTn id="31" dur="500" fill="hold"/>
                                        <p:tgtEl>
                                          <p:spTgt spid="2">
                                            <p:graphicEl>
                                              <a:dgm id="{465EADEF-12CF-5E48-91D7-BAEC5A0A1F7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465EADEF-12CF-5E48-91D7-BAEC5A0A1F7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228600"/>
            <a:ext cx="8001000" cy="762000"/>
          </a:xfrm>
        </p:spPr>
        <p:txBody>
          <a:bodyPr/>
          <a:lstStyle/>
          <a:p>
            <a:r>
              <a:rPr lang="en-US" dirty="0" smtClean="0">
                <a:solidFill>
                  <a:srgbClr val="FFFF00"/>
                </a:solidFill>
                <a:latin typeface="Garamond" pitchFamily="18" charset="0"/>
              </a:rPr>
              <a:t>Assessment</a:t>
            </a:r>
            <a:endParaRPr lang="en-US"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722121"/>
            <a:ext cx="8534400" cy="4524315"/>
          </a:xfrm>
          <a:prstGeom prst="rect">
            <a:avLst/>
          </a:prstGeom>
          <a:noFill/>
        </p:spPr>
        <p:txBody>
          <a:bodyPr wrap="square" rtlCol="0">
            <a:spAutoFit/>
          </a:bodyPr>
          <a:lstStyle/>
          <a:p>
            <a:pPr algn="just"/>
            <a:r>
              <a:rPr lang="en-US" sz="3600" dirty="0" smtClean="0">
                <a:solidFill>
                  <a:srgbClr val="DBEEF4"/>
                </a:solidFill>
                <a:latin typeface="Garamond" pitchFamily="18" charset="0"/>
              </a:rPr>
              <a:t>Behavioral symptoms are almost inevitable at some point in patients with dementia.</a:t>
            </a:r>
          </a:p>
          <a:p>
            <a:pPr algn="just"/>
            <a:endParaRPr lang="en-US" sz="3600" dirty="0">
              <a:solidFill>
                <a:srgbClr val="DBEEF4"/>
              </a:solidFill>
              <a:latin typeface="Garamond" pitchFamily="18" charset="0"/>
            </a:endParaRPr>
          </a:p>
          <a:p>
            <a:pPr algn="just"/>
            <a:r>
              <a:rPr lang="en-US" sz="3600" dirty="0" smtClean="0">
                <a:solidFill>
                  <a:srgbClr val="DBEEF4"/>
                </a:solidFill>
                <a:latin typeface="Garamond" pitchFamily="18" charset="0"/>
              </a:rPr>
              <a:t>Careful psychiatric evaluation and history – critical</a:t>
            </a:r>
          </a:p>
          <a:p>
            <a:pPr algn="just"/>
            <a:endParaRPr lang="en-US" sz="3600" dirty="0">
              <a:solidFill>
                <a:srgbClr val="DBEEF4"/>
              </a:solidFill>
              <a:latin typeface="Garamond" pitchFamily="18" charset="0"/>
            </a:endParaRPr>
          </a:p>
          <a:p>
            <a:pPr algn="just"/>
            <a:r>
              <a:rPr lang="en-US" sz="3600" dirty="0" smtClean="0">
                <a:solidFill>
                  <a:srgbClr val="DBEEF4"/>
                </a:solidFill>
                <a:latin typeface="Garamond" pitchFamily="18" charset="0"/>
              </a:rPr>
              <a:t>Determine whether – acute, subacute or chronic</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3442207"/>
      </p:ext>
    </p:extLst>
  </p:cSld>
  <p:clrMapOvr>
    <a:masterClrMapping/>
  </p:clrMapOvr>
  <p:transition spd="med">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dirty="0" smtClean="0">
                <a:solidFill>
                  <a:srgbClr val="FFFF00"/>
                </a:solidFill>
                <a:latin typeface="Garamond" pitchFamily="18" charset="0"/>
              </a:rPr>
              <a:t>Assessment </a:t>
            </a:r>
            <a:r>
              <a:rPr lang="en-US" dirty="0" err="1" smtClean="0">
                <a:solidFill>
                  <a:srgbClr val="FFFF00"/>
                </a:solidFill>
                <a:latin typeface="Garamond" pitchFamily="18" charset="0"/>
              </a:rPr>
              <a:t>Contd</a:t>
            </a:r>
            <a:r>
              <a:rPr lang="is-IS" dirty="0" smtClean="0">
                <a:solidFill>
                  <a:srgbClr val="FFFF00"/>
                </a:solidFill>
                <a:latin typeface="Garamond" pitchFamily="18" charset="0"/>
              </a:rPr>
              <a:t>…</a:t>
            </a:r>
            <a:endParaRPr lang="en-US"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722121"/>
            <a:ext cx="8534400" cy="4832093"/>
          </a:xfrm>
          <a:prstGeom prst="rect">
            <a:avLst/>
          </a:prstGeom>
          <a:noFill/>
        </p:spPr>
        <p:txBody>
          <a:bodyPr wrap="square" rtlCol="0">
            <a:spAutoFit/>
          </a:bodyPr>
          <a:lstStyle/>
          <a:p>
            <a:pPr algn="just"/>
            <a:r>
              <a:rPr lang="en-US" sz="2800" dirty="0" smtClean="0">
                <a:solidFill>
                  <a:srgbClr val="FAC090"/>
                </a:solidFill>
                <a:latin typeface="Garamond" pitchFamily="18" charset="0"/>
              </a:rPr>
              <a:t>Sudden onset  </a:t>
            </a:r>
            <a:r>
              <a:rPr lang="en-US" sz="2800" dirty="0" smtClean="0">
                <a:solidFill>
                  <a:srgbClr val="DBEEF4"/>
                </a:solidFill>
                <a:latin typeface="Garamond" pitchFamily="18" charset="0"/>
              </a:rPr>
              <a:t>of disruptive behavior – usually suggestive of </a:t>
            </a:r>
            <a:r>
              <a:rPr lang="en-US" sz="2800" dirty="0" smtClean="0">
                <a:solidFill>
                  <a:schemeClr val="accent6">
                    <a:lumMod val="60000"/>
                    <a:lumOff val="40000"/>
                  </a:schemeClr>
                </a:solidFill>
                <a:latin typeface="Garamond" pitchFamily="18" charset="0"/>
              </a:rPr>
              <a:t>medical etiology</a:t>
            </a:r>
          </a:p>
          <a:p>
            <a:pPr algn="just"/>
            <a:endParaRPr lang="en-US" sz="2800" dirty="0">
              <a:solidFill>
                <a:srgbClr val="DBEEF4"/>
              </a:solidFill>
              <a:latin typeface="Garamond" pitchFamily="18" charset="0"/>
            </a:endParaRPr>
          </a:p>
          <a:p>
            <a:pPr algn="just"/>
            <a:r>
              <a:rPr lang="en-US" sz="2800" dirty="0" smtClean="0">
                <a:solidFill>
                  <a:srgbClr val="DBEEF4"/>
                </a:solidFill>
                <a:latin typeface="Garamond" pitchFamily="18" charset="0"/>
              </a:rPr>
              <a:t>Slower, insidious onset – response to a change in caregiver, routine or environment.</a:t>
            </a:r>
          </a:p>
          <a:p>
            <a:pPr algn="just"/>
            <a:endParaRPr lang="en-US" sz="2800" dirty="0">
              <a:solidFill>
                <a:srgbClr val="DBEEF4"/>
              </a:solidFill>
              <a:latin typeface="Garamond" pitchFamily="18" charset="0"/>
            </a:endParaRPr>
          </a:p>
          <a:p>
            <a:pPr algn="just"/>
            <a:r>
              <a:rPr lang="en-US" sz="2800" dirty="0" smtClean="0">
                <a:solidFill>
                  <a:srgbClr val="DBEEF4"/>
                </a:solidFill>
                <a:latin typeface="Garamond" pitchFamily="18" charset="0"/>
              </a:rPr>
              <a:t>Important to delineate actual features and specifics of behavior (agitation – vague)</a:t>
            </a:r>
          </a:p>
          <a:p>
            <a:pPr algn="just"/>
            <a:endParaRPr lang="en-US" sz="2800" dirty="0">
              <a:solidFill>
                <a:srgbClr val="DBEEF4"/>
              </a:solidFill>
              <a:latin typeface="Garamond" pitchFamily="18" charset="0"/>
            </a:endParaRPr>
          </a:p>
          <a:p>
            <a:pPr algn="just"/>
            <a:r>
              <a:rPr lang="en-US" sz="2800" dirty="0" smtClean="0">
                <a:solidFill>
                  <a:srgbClr val="DBEEF4"/>
                </a:solidFill>
                <a:latin typeface="Garamond" pitchFamily="18" charset="0"/>
              </a:rPr>
              <a:t>Observe timing, pattern – clue to the triggers</a:t>
            </a:r>
          </a:p>
          <a:p>
            <a:pPr algn="just"/>
            <a:endParaRPr lang="en-US" sz="2800" dirty="0">
              <a:solidFill>
                <a:srgbClr val="DBEEF4"/>
              </a:solidFill>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48285656"/>
      </p:ext>
    </p:extLst>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dirty="0" smtClean="0">
                <a:solidFill>
                  <a:srgbClr val="FFFF00"/>
                </a:solidFill>
                <a:latin typeface="Garamond" pitchFamily="18" charset="0"/>
              </a:rPr>
              <a:t>Assessment </a:t>
            </a:r>
            <a:r>
              <a:rPr lang="en-US" dirty="0" err="1" smtClean="0">
                <a:solidFill>
                  <a:srgbClr val="FFFF00"/>
                </a:solidFill>
                <a:latin typeface="Garamond" pitchFamily="18" charset="0"/>
              </a:rPr>
              <a:t>Contd</a:t>
            </a:r>
            <a:r>
              <a:rPr lang="is-IS" dirty="0" smtClean="0">
                <a:solidFill>
                  <a:srgbClr val="FFFF00"/>
                </a:solidFill>
                <a:latin typeface="Garamond" pitchFamily="18" charset="0"/>
              </a:rPr>
              <a:t>…</a:t>
            </a:r>
            <a:endParaRPr lang="en-US"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0875" y="1876484"/>
            <a:ext cx="7874000" cy="3539430"/>
          </a:xfrm>
          <a:prstGeom prst="rect">
            <a:avLst/>
          </a:prstGeom>
          <a:noFill/>
        </p:spPr>
        <p:txBody>
          <a:bodyPr wrap="square" rtlCol="0">
            <a:spAutoFit/>
          </a:bodyPr>
          <a:lstStyle/>
          <a:p>
            <a:pPr marL="571500" indent="-571500" algn="just">
              <a:buFont typeface="Arial"/>
              <a:buChar char="•"/>
            </a:pPr>
            <a:r>
              <a:rPr lang="en-US" sz="3200" dirty="0" smtClean="0">
                <a:solidFill>
                  <a:schemeClr val="bg1"/>
                </a:solidFill>
                <a:latin typeface="Garamond" pitchFamily="18" charset="0"/>
              </a:rPr>
              <a:t>Psychiatric symptoms without prior history of psychiatric illness in elderly is </a:t>
            </a:r>
            <a:r>
              <a:rPr lang="en-US" sz="3200" dirty="0" smtClean="0">
                <a:solidFill>
                  <a:schemeClr val="accent6">
                    <a:lumMod val="60000"/>
                    <a:lumOff val="40000"/>
                  </a:schemeClr>
                </a:solidFill>
                <a:latin typeface="Garamond" pitchFamily="18" charset="0"/>
              </a:rPr>
              <a:t>RARELY</a:t>
            </a:r>
            <a:r>
              <a:rPr lang="en-US" sz="3200" dirty="0" smtClean="0">
                <a:solidFill>
                  <a:schemeClr val="bg1"/>
                </a:solidFill>
                <a:latin typeface="Garamond" pitchFamily="18" charset="0"/>
              </a:rPr>
              <a:t> from primary psychiatric disorders (Case, MC)</a:t>
            </a:r>
          </a:p>
          <a:p>
            <a:pPr marL="571500" indent="-571500" algn="just">
              <a:buFont typeface="Arial"/>
              <a:buChar char="•"/>
            </a:pPr>
            <a:endParaRPr lang="en-US" sz="3200" dirty="0">
              <a:solidFill>
                <a:schemeClr val="bg1"/>
              </a:solidFill>
              <a:latin typeface="Garamond" pitchFamily="18" charset="0"/>
            </a:endParaRPr>
          </a:p>
          <a:p>
            <a:pPr marL="571500" indent="-571500" algn="just">
              <a:buFont typeface="Arial"/>
              <a:buChar char="•"/>
            </a:pPr>
            <a:r>
              <a:rPr lang="en-US" sz="3200" dirty="0" smtClean="0">
                <a:solidFill>
                  <a:schemeClr val="bg1"/>
                </a:solidFill>
                <a:latin typeface="Garamond" pitchFamily="18" charset="0"/>
              </a:rPr>
              <a:t>A thorough medical work up is always recommended in these group of patients</a:t>
            </a:r>
            <a:r>
              <a:rPr lang="en-US" sz="3200" dirty="0">
                <a:solidFill>
                  <a:schemeClr val="bg1"/>
                </a:solidFill>
                <a:latin typeface="Garamond" pitchFamily="18" charset="0"/>
              </a:rPr>
              <a:t>.</a:t>
            </a:r>
            <a:endParaRPr lang="en-US" sz="3200" dirty="0" smtClean="0">
              <a:solidFill>
                <a:srgbClr val="DBEEF4"/>
              </a:solidFill>
              <a:latin typeface="Garamond" pitchFamily="18" charset="0"/>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32660633"/>
      </p:ext>
    </p:extLst>
  </p:cSld>
  <p:clrMapOvr>
    <a:masterClrMapping/>
  </p:clrMapOvr>
  <p:transition spd="med">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dirty="0" smtClean="0">
                <a:solidFill>
                  <a:srgbClr val="FFFF00"/>
                </a:solidFill>
                <a:latin typeface="Garamond" pitchFamily="18" charset="0"/>
              </a:rPr>
              <a:t>Assessment </a:t>
            </a:r>
            <a:r>
              <a:rPr lang="en-US" dirty="0" err="1" smtClean="0">
                <a:solidFill>
                  <a:srgbClr val="FFFF00"/>
                </a:solidFill>
                <a:latin typeface="Garamond" pitchFamily="18" charset="0"/>
              </a:rPr>
              <a:t>Contd</a:t>
            </a:r>
            <a:r>
              <a:rPr lang="is-IS" dirty="0" smtClean="0">
                <a:solidFill>
                  <a:srgbClr val="FFFF00"/>
                </a:solidFill>
                <a:latin typeface="Garamond" pitchFamily="18" charset="0"/>
              </a:rPr>
              <a:t>…</a:t>
            </a:r>
            <a:endParaRPr lang="en-US"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537634"/>
            <a:ext cx="8534400" cy="4893647"/>
          </a:xfrm>
          <a:prstGeom prst="rect">
            <a:avLst/>
          </a:prstGeom>
          <a:noFill/>
        </p:spPr>
        <p:txBody>
          <a:bodyPr wrap="square" rtlCol="0">
            <a:spAutoFit/>
          </a:bodyPr>
          <a:lstStyle/>
          <a:p>
            <a:pPr marL="571500" indent="-571500" algn="just">
              <a:buFont typeface="Arial"/>
              <a:buChar char="•"/>
            </a:pPr>
            <a:r>
              <a:rPr lang="en-US" sz="2400" dirty="0" smtClean="0">
                <a:solidFill>
                  <a:schemeClr val="bg1"/>
                </a:solidFill>
                <a:latin typeface="Garamond" pitchFamily="18" charset="0"/>
              </a:rPr>
              <a:t>Assess for any unmet needs: thirst, hunger, limited social contact.</a:t>
            </a:r>
          </a:p>
          <a:p>
            <a:pPr marL="571500" indent="-571500" algn="just">
              <a:buFont typeface="Arial"/>
              <a:buChar char="•"/>
            </a:pPr>
            <a:endParaRPr lang="en-US" sz="2400" dirty="0">
              <a:solidFill>
                <a:schemeClr val="bg1"/>
              </a:solidFill>
              <a:latin typeface="Garamond" pitchFamily="18" charset="0"/>
            </a:endParaRPr>
          </a:p>
          <a:p>
            <a:pPr marL="571500" indent="-571500" algn="just">
              <a:buFont typeface="Arial"/>
              <a:buChar char="•"/>
            </a:pPr>
            <a:r>
              <a:rPr lang="en-US" sz="2400" dirty="0" smtClean="0">
                <a:solidFill>
                  <a:schemeClr val="bg1"/>
                </a:solidFill>
                <a:latin typeface="Garamond" pitchFamily="18" charset="0"/>
              </a:rPr>
              <a:t>Evaluate for any physical discomfort: inadequate pain control, full bladder, constipation, shortness of breath.</a:t>
            </a:r>
          </a:p>
          <a:p>
            <a:pPr marL="571500" indent="-571500" algn="just">
              <a:buFont typeface="Arial"/>
              <a:buChar char="•"/>
            </a:pPr>
            <a:endParaRPr lang="en-US" sz="2400" dirty="0">
              <a:solidFill>
                <a:schemeClr val="bg1"/>
              </a:solidFill>
              <a:latin typeface="Garamond" pitchFamily="18" charset="0"/>
            </a:endParaRPr>
          </a:p>
          <a:p>
            <a:pPr marL="571500" indent="-571500" algn="just">
              <a:buFont typeface="Arial"/>
              <a:buChar char="•"/>
            </a:pPr>
            <a:r>
              <a:rPr lang="en-US" sz="2400" dirty="0" smtClean="0">
                <a:solidFill>
                  <a:schemeClr val="bg1"/>
                </a:solidFill>
                <a:latin typeface="Garamond" pitchFamily="18" charset="0"/>
              </a:rPr>
              <a:t>Evaluate for any possible infections: UTI (most common), Pneumonia, other infections.</a:t>
            </a:r>
          </a:p>
          <a:p>
            <a:pPr marL="571500" indent="-571500" algn="just">
              <a:buFont typeface="Arial"/>
              <a:buChar char="•"/>
            </a:pPr>
            <a:endParaRPr lang="en-US" sz="2400" dirty="0">
              <a:solidFill>
                <a:schemeClr val="bg1"/>
              </a:solidFill>
              <a:latin typeface="Garamond" pitchFamily="18" charset="0"/>
            </a:endParaRPr>
          </a:p>
          <a:p>
            <a:pPr marL="571500" indent="-571500" algn="just">
              <a:buFont typeface="Arial"/>
              <a:buChar char="•"/>
            </a:pPr>
            <a:r>
              <a:rPr lang="en-US" sz="2400" dirty="0" smtClean="0">
                <a:solidFill>
                  <a:schemeClr val="bg1"/>
                </a:solidFill>
                <a:latin typeface="Garamond" pitchFamily="18" charset="0"/>
              </a:rPr>
              <a:t>Look for any recent medication changes/medication side effects:</a:t>
            </a:r>
          </a:p>
          <a:p>
            <a:pPr marL="1028700" lvl="1" indent="-571500" algn="just">
              <a:buFont typeface="Arial"/>
              <a:buChar char="•"/>
            </a:pPr>
            <a:r>
              <a:rPr lang="en-US" sz="2400" dirty="0" err="1" smtClean="0">
                <a:solidFill>
                  <a:schemeClr val="bg1"/>
                </a:solidFill>
                <a:latin typeface="Garamond" pitchFamily="18" charset="0"/>
              </a:rPr>
              <a:t>Anticholinergics</a:t>
            </a:r>
            <a:endParaRPr lang="en-US" sz="2400" dirty="0" smtClean="0">
              <a:solidFill>
                <a:schemeClr val="bg1"/>
              </a:solidFill>
              <a:latin typeface="Garamond" pitchFamily="18" charset="0"/>
            </a:endParaRPr>
          </a:p>
          <a:p>
            <a:pPr marL="1028700" lvl="1" indent="-571500" algn="just">
              <a:buFont typeface="Arial"/>
              <a:buChar char="•"/>
            </a:pPr>
            <a:r>
              <a:rPr lang="en-US" sz="2400" dirty="0" smtClean="0">
                <a:solidFill>
                  <a:schemeClr val="bg1"/>
                </a:solidFill>
                <a:latin typeface="Garamond" pitchFamily="18" charset="0"/>
              </a:rPr>
              <a:t>Opioids</a:t>
            </a:r>
          </a:p>
          <a:p>
            <a:pPr marL="1028700" lvl="1" indent="-571500" algn="just">
              <a:buFont typeface="Arial"/>
              <a:buChar char="•"/>
            </a:pPr>
            <a:r>
              <a:rPr lang="en-US" sz="2400" dirty="0" smtClean="0">
                <a:solidFill>
                  <a:schemeClr val="bg1"/>
                </a:solidFill>
                <a:latin typeface="Garamond" pitchFamily="18" charset="0"/>
              </a:rPr>
              <a:t>Antipsychotics</a:t>
            </a:r>
          </a:p>
          <a:p>
            <a:pPr marL="1028700" lvl="1" indent="-571500" algn="just">
              <a:buFont typeface="Arial"/>
              <a:buChar char="•"/>
            </a:pPr>
            <a:r>
              <a:rPr lang="en-US" sz="2400" dirty="0" smtClean="0">
                <a:solidFill>
                  <a:schemeClr val="bg1"/>
                </a:solidFill>
                <a:latin typeface="Garamond" pitchFamily="18" charset="0"/>
              </a:rPr>
              <a:t>Benzodiazepines</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77203162"/>
      </p:ext>
    </p:extLst>
  </p:cSld>
  <p:clrMapOvr>
    <a:masterClrMapping/>
  </p:clrMapOvr>
  <p:transition spd="med">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a:bodyPr>
          <a:lstStyle/>
          <a:p>
            <a:r>
              <a:rPr lang="en-US" sz="3600" dirty="0" smtClean="0">
                <a:solidFill>
                  <a:srgbClr val="FFFF00"/>
                </a:solidFill>
                <a:latin typeface="Garamond" pitchFamily="18" charset="0"/>
              </a:rPr>
              <a:t>Management</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883074"/>
            <a:ext cx="8534400" cy="4524315"/>
          </a:xfrm>
          <a:prstGeom prst="rect">
            <a:avLst/>
          </a:prstGeom>
          <a:noFill/>
        </p:spPr>
        <p:txBody>
          <a:bodyPr wrap="square" rtlCol="0">
            <a:spAutoFit/>
          </a:bodyPr>
          <a:lstStyle/>
          <a:p>
            <a:pPr algn="just"/>
            <a:r>
              <a:rPr lang="en-US" sz="2400" dirty="0" smtClean="0">
                <a:solidFill>
                  <a:schemeClr val="bg1"/>
                </a:solidFill>
                <a:latin typeface="Garamond" pitchFamily="18" charset="0"/>
              </a:rPr>
              <a:t>Few points to consider:</a:t>
            </a:r>
          </a:p>
          <a:p>
            <a:pPr algn="just"/>
            <a:endParaRPr lang="en-US" sz="2400" dirty="0" smtClean="0">
              <a:solidFill>
                <a:schemeClr val="bg1"/>
              </a:solidFill>
              <a:latin typeface="Garamond" pitchFamily="18" charset="0"/>
            </a:endParaRPr>
          </a:p>
          <a:p>
            <a:pPr marL="1028700" lvl="1" indent="-571500" algn="just">
              <a:buFont typeface="Arial"/>
              <a:buChar char="•"/>
            </a:pPr>
            <a:r>
              <a:rPr lang="en-US" sz="2400" dirty="0" smtClean="0">
                <a:solidFill>
                  <a:schemeClr val="bg1"/>
                </a:solidFill>
                <a:latin typeface="Garamond" pitchFamily="18" charset="0"/>
              </a:rPr>
              <a:t>Behavioral symptoms are common even in context of excellent, well-intentioned care.</a:t>
            </a:r>
          </a:p>
          <a:p>
            <a:pPr lvl="1" algn="just"/>
            <a:endParaRPr lang="en-US" sz="2400" dirty="0" smtClean="0">
              <a:solidFill>
                <a:schemeClr val="bg1"/>
              </a:solidFill>
              <a:latin typeface="Garamond" pitchFamily="18" charset="0"/>
            </a:endParaRPr>
          </a:p>
          <a:p>
            <a:pPr marL="1028700" lvl="1" indent="-571500" algn="just">
              <a:buFont typeface="Arial"/>
              <a:buChar char="•"/>
            </a:pPr>
            <a:r>
              <a:rPr lang="en-US" sz="2400" dirty="0" smtClean="0">
                <a:solidFill>
                  <a:schemeClr val="bg1"/>
                </a:solidFill>
                <a:latin typeface="Garamond" pitchFamily="18" charset="0"/>
              </a:rPr>
              <a:t>The targeted behaviors </a:t>
            </a:r>
            <a:r>
              <a:rPr lang="en-US" sz="2400" dirty="0" smtClean="0">
                <a:solidFill>
                  <a:schemeClr val="accent6">
                    <a:lumMod val="75000"/>
                  </a:schemeClr>
                </a:solidFill>
                <a:latin typeface="Garamond" pitchFamily="18" charset="0"/>
              </a:rPr>
              <a:t>cannot be eliminated completely, but may be reduced to tolerable levels.</a:t>
            </a:r>
          </a:p>
          <a:p>
            <a:pPr lvl="1" algn="just"/>
            <a:endParaRPr lang="en-US" sz="2400" dirty="0" smtClean="0">
              <a:solidFill>
                <a:schemeClr val="bg1"/>
              </a:solidFill>
              <a:latin typeface="Garamond" pitchFamily="18" charset="0"/>
            </a:endParaRPr>
          </a:p>
          <a:p>
            <a:pPr marL="1028700" lvl="1" indent="-571500" algn="just">
              <a:buFont typeface="Arial"/>
              <a:buChar char="•"/>
            </a:pPr>
            <a:r>
              <a:rPr lang="en-US" sz="2400" dirty="0" smtClean="0">
                <a:solidFill>
                  <a:schemeClr val="bg1"/>
                </a:solidFill>
                <a:latin typeface="Garamond" pitchFamily="18" charset="0"/>
              </a:rPr>
              <a:t>Patient do  no intentionally produce these symptoms</a:t>
            </a:r>
          </a:p>
          <a:p>
            <a:pPr marL="1028700" lvl="1" indent="-571500" algn="just">
              <a:buFont typeface="Arial"/>
              <a:buChar char="•"/>
            </a:pPr>
            <a:endParaRPr lang="en-US" sz="2400" dirty="0">
              <a:solidFill>
                <a:schemeClr val="bg1"/>
              </a:solidFill>
              <a:latin typeface="Garamond" pitchFamily="18" charset="0"/>
            </a:endParaRPr>
          </a:p>
          <a:p>
            <a:pPr marL="1028700" lvl="1" indent="-571500" algn="just">
              <a:buFont typeface="Arial"/>
              <a:buChar char="•"/>
            </a:pPr>
            <a:r>
              <a:rPr lang="en-US" sz="2400" dirty="0" smtClean="0">
                <a:solidFill>
                  <a:schemeClr val="bg1"/>
                </a:solidFill>
                <a:latin typeface="Garamond" pitchFamily="18" charset="0"/>
              </a:rPr>
              <a:t>Pharmacologic and Non Pharmacologic options</a:t>
            </a:r>
          </a:p>
          <a:p>
            <a:pPr marL="571500" indent="-571500" algn="just">
              <a:buFont typeface="Arial"/>
              <a:buChar char="•"/>
            </a:pPr>
            <a:endParaRPr lang="en-US" sz="2400" dirty="0" smtClean="0">
              <a:solidFill>
                <a:schemeClr val="bg1"/>
              </a:solidFill>
              <a:latin typeface="Garamond" pitchFamily="18" charset="0"/>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1537828"/>
      </p:ext>
    </p:extLst>
  </p:cSld>
  <p:clrMapOvr>
    <a:masterClrMapping/>
  </p:clrMapOvr>
  <p:transition spd="med">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a:bodyPr>
          <a:lstStyle/>
          <a:p>
            <a:r>
              <a:rPr lang="en-US" sz="3600" dirty="0" smtClean="0">
                <a:solidFill>
                  <a:srgbClr val="FFFF00"/>
                </a:solidFill>
                <a:latin typeface="Garamond" pitchFamily="18" charset="0"/>
              </a:rPr>
              <a:t>Delirium</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429347"/>
            <a:ext cx="8534400" cy="4893647"/>
          </a:xfrm>
          <a:prstGeom prst="rect">
            <a:avLst/>
          </a:prstGeom>
          <a:noFill/>
        </p:spPr>
        <p:txBody>
          <a:bodyPr wrap="square" rtlCol="0">
            <a:spAutoFit/>
          </a:bodyPr>
          <a:lstStyle/>
          <a:p>
            <a:pPr marL="342900" indent="-342900" algn="just">
              <a:buFont typeface="Arial"/>
              <a:buChar char="•"/>
            </a:pPr>
            <a:r>
              <a:rPr lang="en-US" sz="2400" dirty="0" smtClean="0">
                <a:solidFill>
                  <a:schemeClr val="bg1"/>
                </a:solidFill>
                <a:latin typeface="Garamond" pitchFamily="18" charset="0"/>
              </a:rPr>
              <a:t>Acute, sudden change in attention and overall cognitive function, usually reversible.</a:t>
            </a:r>
          </a:p>
          <a:p>
            <a:pPr marL="342900" indent="-342900" algn="just">
              <a:buFont typeface="Arial"/>
              <a:buChar char="•"/>
            </a:pPr>
            <a:endParaRPr lang="en-US" sz="2400" dirty="0">
              <a:solidFill>
                <a:schemeClr val="bg1"/>
              </a:solidFill>
              <a:latin typeface="Garamond" pitchFamily="18" charset="0"/>
            </a:endParaRPr>
          </a:p>
          <a:p>
            <a:pPr marL="342900" indent="-342900" algn="just">
              <a:buFont typeface="Arial"/>
              <a:buChar char="•"/>
            </a:pPr>
            <a:r>
              <a:rPr lang="en-US" sz="2400" dirty="0" smtClean="0">
                <a:solidFill>
                  <a:schemeClr val="bg1"/>
                </a:solidFill>
                <a:latin typeface="Garamond" pitchFamily="18" charset="0"/>
              </a:rPr>
              <a:t>Develops over a short period of time – hours to few days</a:t>
            </a:r>
          </a:p>
          <a:p>
            <a:pPr marL="342900" indent="-342900" algn="just">
              <a:buFont typeface="Arial"/>
              <a:buChar char="•"/>
            </a:pPr>
            <a:endParaRPr lang="en-US" sz="2400" dirty="0">
              <a:solidFill>
                <a:schemeClr val="bg1"/>
              </a:solidFill>
              <a:latin typeface="Garamond" pitchFamily="18" charset="0"/>
            </a:endParaRPr>
          </a:p>
          <a:p>
            <a:pPr marL="342900" indent="-342900" algn="just">
              <a:buFont typeface="Arial"/>
              <a:buChar char="•"/>
            </a:pPr>
            <a:r>
              <a:rPr lang="en-US" sz="2400" dirty="0" smtClean="0">
                <a:solidFill>
                  <a:schemeClr val="bg1"/>
                </a:solidFill>
                <a:latin typeface="Garamond" pitchFamily="18" charset="0"/>
              </a:rPr>
              <a:t>Change from baseline attention and awareness and tends to fluctuate</a:t>
            </a:r>
          </a:p>
          <a:p>
            <a:pPr marL="342900" indent="-342900" algn="just">
              <a:buFont typeface="Arial"/>
              <a:buChar char="•"/>
            </a:pPr>
            <a:endParaRPr lang="en-US" sz="2400" dirty="0">
              <a:solidFill>
                <a:schemeClr val="bg1"/>
              </a:solidFill>
              <a:latin typeface="Garamond" pitchFamily="18" charset="0"/>
            </a:endParaRPr>
          </a:p>
          <a:p>
            <a:pPr marL="342900" indent="-342900" algn="just">
              <a:buFont typeface="Arial"/>
              <a:buChar char="•"/>
            </a:pPr>
            <a:r>
              <a:rPr lang="en-US" sz="2400" dirty="0" smtClean="0">
                <a:solidFill>
                  <a:schemeClr val="bg1"/>
                </a:solidFill>
                <a:latin typeface="Garamond" pitchFamily="18" charset="0"/>
              </a:rPr>
              <a:t>Can be acute or persistent.</a:t>
            </a:r>
          </a:p>
          <a:p>
            <a:pPr marL="342900" indent="-342900" algn="just">
              <a:buFont typeface="Arial"/>
              <a:buChar char="•"/>
            </a:pPr>
            <a:endParaRPr lang="en-US" sz="2400" dirty="0">
              <a:solidFill>
                <a:schemeClr val="bg1"/>
              </a:solidFill>
              <a:latin typeface="Garamond" pitchFamily="18" charset="0"/>
            </a:endParaRPr>
          </a:p>
          <a:p>
            <a:pPr marL="342900" indent="-342900" algn="just">
              <a:buFont typeface="Arial"/>
              <a:buChar char="•"/>
            </a:pPr>
            <a:r>
              <a:rPr lang="en-US" sz="2400" dirty="0" smtClean="0">
                <a:solidFill>
                  <a:schemeClr val="bg1"/>
                </a:solidFill>
                <a:latin typeface="Garamond" pitchFamily="18" charset="0"/>
              </a:rPr>
              <a:t>Mostly has identifiable cause.</a:t>
            </a:r>
          </a:p>
          <a:p>
            <a:pPr marL="342900" indent="-342900" algn="just">
              <a:buFont typeface="Arial"/>
              <a:buChar char="•"/>
            </a:pPr>
            <a:endParaRPr lang="en-US" sz="2400" dirty="0">
              <a:solidFill>
                <a:schemeClr val="bg1"/>
              </a:solidFill>
              <a:latin typeface="Garamond" pitchFamily="18" charset="0"/>
            </a:endParaRPr>
          </a:p>
          <a:p>
            <a:pPr marL="342900" indent="-342900" algn="just">
              <a:buFont typeface="Arial"/>
              <a:buChar char="•"/>
            </a:pPr>
            <a:r>
              <a:rPr lang="en-US" sz="2400" dirty="0" smtClean="0">
                <a:solidFill>
                  <a:schemeClr val="bg1"/>
                </a:solidFill>
                <a:latin typeface="Garamond" pitchFamily="18" charset="0"/>
              </a:rPr>
              <a:t>Hyperactive, Hypoactive or mixed.</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315149" y="6419845"/>
            <a:ext cx="3716082" cy="261610"/>
          </a:xfrm>
          <a:prstGeom prst="rect">
            <a:avLst/>
          </a:prstGeom>
          <a:noFill/>
        </p:spPr>
        <p:txBody>
          <a:bodyPr wrap="none" rtlCol="0">
            <a:spAutoFit/>
          </a:bodyPr>
          <a:lstStyle/>
          <a:p>
            <a:r>
              <a:rPr lang="en-US" sz="1100" dirty="0" err="1" smtClean="0">
                <a:solidFill>
                  <a:schemeClr val="bg1"/>
                </a:solidFill>
              </a:rPr>
              <a:t>Cleason</a:t>
            </a:r>
            <a:r>
              <a:rPr lang="en-US" sz="1100" dirty="0" smtClean="0">
                <a:solidFill>
                  <a:schemeClr val="bg1"/>
                </a:solidFill>
              </a:rPr>
              <a:t> O C. Delirium. American Family Physician. March 2003</a:t>
            </a:r>
          </a:p>
        </p:txBody>
      </p:sp>
    </p:spTree>
    <p:extLst>
      <p:ext uri="{BB962C8B-B14F-4D97-AF65-F5344CB8AC3E}">
        <p14:creationId xmlns:p14="http://schemas.microsoft.com/office/powerpoint/2010/main" val="1538480194"/>
      </p:ext>
    </p:extLst>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257"/>
          </a:xfrm>
        </p:spPr>
        <p:txBody>
          <a:bodyPr>
            <a:normAutofit fontScale="90000"/>
          </a:bodyPr>
          <a:lstStyle/>
          <a:p>
            <a:r>
              <a:rPr lang="en-US" dirty="0" smtClean="0">
                <a:solidFill>
                  <a:srgbClr val="FFFF00"/>
                </a:solidFill>
                <a:latin typeface="Garamond"/>
                <a:cs typeface="Garamond"/>
              </a:rPr>
              <a:t>Geriatric Syndromes</a:t>
            </a:r>
            <a:endParaRPr lang="en-US" dirty="0">
              <a:solidFill>
                <a:srgbClr val="FFFF00"/>
              </a:solidFill>
              <a:latin typeface="Garamond"/>
              <a:cs typeface="Garamond"/>
            </a:endParaRPr>
          </a:p>
        </p:txBody>
      </p:sp>
      <p:sp>
        <p:nvSpPr>
          <p:cNvPr id="3" name="Content Placeholder 2"/>
          <p:cNvSpPr>
            <a:spLocks noGrp="1"/>
          </p:cNvSpPr>
          <p:nvPr>
            <p:ph idx="1"/>
          </p:nvPr>
        </p:nvSpPr>
        <p:spPr>
          <a:xfrm>
            <a:off x="457200" y="1760621"/>
            <a:ext cx="8229600" cy="3506537"/>
          </a:xfrm>
        </p:spPr>
        <p:txBody>
          <a:bodyPr>
            <a:normAutofit/>
          </a:bodyPr>
          <a:lstStyle/>
          <a:p>
            <a:r>
              <a:rPr lang="en-US" dirty="0" smtClean="0">
                <a:solidFill>
                  <a:schemeClr val="tx2">
                    <a:lumMod val="20000"/>
                    <a:lumOff val="80000"/>
                  </a:schemeClr>
                </a:solidFill>
                <a:latin typeface="Garamond"/>
                <a:cs typeface="Garamond"/>
              </a:rPr>
              <a:t>Memory loss and dementia</a:t>
            </a:r>
          </a:p>
          <a:p>
            <a:r>
              <a:rPr lang="en-US" dirty="0" smtClean="0">
                <a:solidFill>
                  <a:schemeClr val="tx2">
                    <a:lumMod val="20000"/>
                    <a:lumOff val="80000"/>
                  </a:schemeClr>
                </a:solidFill>
                <a:latin typeface="Garamond"/>
                <a:cs typeface="Garamond"/>
              </a:rPr>
              <a:t>Falls</a:t>
            </a:r>
          </a:p>
          <a:p>
            <a:r>
              <a:rPr lang="en-US" dirty="0" smtClean="0">
                <a:solidFill>
                  <a:schemeClr val="tx2">
                    <a:lumMod val="20000"/>
                    <a:lumOff val="80000"/>
                  </a:schemeClr>
                </a:solidFill>
                <a:latin typeface="Garamond"/>
                <a:cs typeface="Garamond"/>
              </a:rPr>
              <a:t>Urinary Incontinence</a:t>
            </a:r>
          </a:p>
          <a:p>
            <a:r>
              <a:rPr lang="en-US" dirty="0" err="1" smtClean="0">
                <a:solidFill>
                  <a:schemeClr val="tx2">
                    <a:lumMod val="20000"/>
                    <a:lumOff val="80000"/>
                  </a:schemeClr>
                </a:solidFill>
                <a:latin typeface="Garamond"/>
                <a:cs typeface="Garamond"/>
              </a:rPr>
              <a:t>Polypharmacy</a:t>
            </a:r>
            <a:endParaRPr lang="en-US" dirty="0" smtClean="0">
              <a:solidFill>
                <a:schemeClr val="tx2">
                  <a:lumMod val="20000"/>
                  <a:lumOff val="80000"/>
                </a:schemeClr>
              </a:solidFill>
              <a:latin typeface="Garamond"/>
              <a:cs typeface="Garamond"/>
            </a:endParaRPr>
          </a:p>
          <a:p>
            <a:r>
              <a:rPr lang="en-US" dirty="0" smtClean="0">
                <a:solidFill>
                  <a:schemeClr val="tx2">
                    <a:lumMod val="20000"/>
                    <a:lumOff val="80000"/>
                  </a:schemeClr>
                </a:solidFill>
                <a:latin typeface="Garamond"/>
                <a:cs typeface="Garamond"/>
              </a:rPr>
              <a:t>Frailty</a:t>
            </a:r>
          </a:p>
          <a:p>
            <a:endParaRPr lang="en-US" dirty="0">
              <a:solidFill>
                <a:schemeClr val="tx2">
                  <a:lumMod val="20000"/>
                  <a:lumOff val="80000"/>
                </a:schemeClr>
              </a:solidFill>
              <a:latin typeface="Garamond"/>
              <a:cs typeface="Garamond"/>
            </a:endParaRPr>
          </a:p>
        </p:txBody>
      </p:sp>
      <p:cxnSp>
        <p:nvCxnSpPr>
          <p:cNvPr id="5" name="Straight Connector 4"/>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000471"/>
      </p:ext>
    </p:extLst>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67640"/>
            <a:ext cx="8001000" cy="675640"/>
          </a:xfrm>
        </p:spPr>
        <p:txBody>
          <a:bodyPr>
            <a:normAutofit/>
          </a:bodyPr>
          <a:lstStyle/>
          <a:p>
            <a:r>
              <a:rPr lang="en-US" sz="3600" dirty="0" smtClean="0">
                <a:solidFill>
                  <a:srgbClr val="FFFF00"/>
                </a:solidFill>
                <a:latin typeface="Garamond" pitchFamily="18" charset="0"/>
              </a:rPr>
              <a:t>Evaluation of Delirium</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9224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348801"/>
            <a:ext cx="8534400" cy="5509199"/>
          </a:xfrm>
          <a:prstGeom prst="rect">
            <a:avLst/>
          </a:prstGeom>
          <a:noFill/>
        </p:spPr>
        <p:txBody>
          <a:bodyPr wrap="square" rtlCol="0">
            <a:spAutoFit/>
          </a:bodyPr>
          <a:lstStyle/>
          <a:p>
            <a:pPr marL="342900" indent="-342900" algn="just">
              <a:buFont typeface="Arial"/>
              <a:buChar char="•"/>
            </a:pPr>
            <a:r>
              <a:rPr lang="en-US" sz="2200" dirty="0" smtClean="0">
                <a:solidFill>
                  <a:schemeClr val="bg1"/>
                </a:solidFill>
                <a:latin typeface="Garamond" pitchFamily="18" charset="0"/>
              </a:rPr>
              <a:t>History – recent med changes, evaluate med interactions, pain, discomfort</a:t>
            </a:r>
          </a:p>
          <a:p>
            <a:pPr marL="342900" indent="-342900" algn="just">
              <a:buFont typeface="Arial"/>
              <a:buChar char="•"/>
            </a:pPr>
            <a:endParaRPr lang="en-US" sz="2200" dirty="0" smtClean="0">
              <a:solidFill>
                <a:schemeClr val="bg1"/>
              </a:solidFill>
              <a:latin typeface="Garamond" pitchFamily="18" charset="0"/>
            </a:endParaRPr>
          </a:p>
          <a:p>
            <a:pPr marL="342900" indent="-342900" algn="just">
              <a:buFont typeface="Arial"/>
              <a:buChar char="•"/>
            </a:pPr>
            <a:r>
              <a:rPr lang="en-US" sz="2200" dirty="0" smtClean="0">
                <a:solidFill>
                  <a:schemeClr val="bg1"/>
                </a:solidFill>
                <a:latin typeface="Garamond" pitchFamily="18" charset="0"/>
              </a:rPr>
              <a:t>Vital signs</a:t>
            </a:r>
          </a:p>
          <a:p>
            <a:pPr marL="342900" indent="-342900" algn="just">
              <a:buFont typeface="Arial"/>
              <a:buChar char="•"/>
            </a:pPr>
            <a:endParaRPr lang="en-US" sz="2200" dirty="0" smtClean="0">
              <a:solidFill>
                <a:schemeClr val="bg1"/>
              </a:solidFill>
              <a:latin typeface="Garamond" pitchFamily="18" charset="0"/>
            </a:endParaRPr>
          </a:p>
          <a:p>
            <a:pPr marL="342900" indent="-342900" algn="just">
              <a:buFont typeface="Arial"/>
              <a:buChar char="•"/>
            </a:pPr>
            <a:r>
              <a:rPr lang="en-US" sz="2200" dirty="0" smtClean="0">
                <a:solidFill>
                  <a:schemeClr val="bg1"/>
                </a:solidFill>
                <a:latin typeface="Garamond" pitchFamily="18" charset="0"/>
              </a:rPr>
              <a:t>Physical and neurological examination – signs of infection, dehydration, acute abdomen, DVT, Neurological and meningeal signs</a:t>
            </a:r>
          </a:p>
          <a:p>
            <a:pPr marL="342900" indent="-342900" algn="just">
              <a:buFont typeface="Arial"/>
              <a:buChar char="•"/>
            </a:pPr>
            <a:endParaRPr lang="en-US" sz="2200" dirty="0" smtClean="0">
              <a:solidFill>
                <a:schemeClr val="bg1"/>
              </a:solidFill>
              <a:latin typeface="Garamond" pitchFamily="18" charset="0"/>
            </a:endParaRPr>
          </a:p>
          <a:p>
            <a:pPr marL="342900" indent="-342900" algn="just">
              <a:buFont typeface="Arial"/>
              <a:buChar char="•"/>
            </a:pPr>
            <a:r>
              <a:rPr lang="en-US" sz="2200" dirty="0" smtClean="0">
                <a:solidFill>
                  <a:schemeClr val="bg1"/>
                </a:solidFill>
                <a:latin typeface="Garamond" pitchFamily="18" charset="0"/>
              </a:rPr>
              <a:t>Targeted  laboratory evaluation – CBC, electrolytes, LFTs, RFTs, Thyroid function, UA, blood/urine culture, drug toxic level, CK, NH3, CXR, ABG, EKG, Lumbar puncture</a:t>
            </a:r>
          </a:p>
          <a:p>
            <a:pPr marL="342900" indent="-342900" algn="just">
              <a:buFont typeface="Arial"/>
              <a:buChar char="•"/>
            </a:pPr>
            <a:endParaRPr lang="en-US" sz="2200" dirty="0" smtClean="0">
              <a:solidFill>
                <a:schemeClr val="bg1"/>
              </a:solidFill>
              <a:latin typeface="Garamond" pitchFamily="18" charset="0"/>
            </a:endParaRPr>
          </a:p>
          <a:p>
            <a:pPr marL="342900" indent="-342900" algn="just">
              <a:buFont typeface="Arial"/>
              <a:buChar char="•"/>
            </a:pPr>
            <a:r>
              <a:rPr lang="en-US" sz="2200" dirty="0" smtClean="0">
                <a:solidFill>
                  <a:schemeClr val="bg1"/>
                </a:solidFill>
                <a:latin typeface="Garamond" pitchFamily="18" charset="0"/>
              </a:rPr>
              <a:t>Targeted neuroimaging (selected patients): </a:t>
            </a:r>
            <a:r>
              <a:rPr lang="en-US" sz="2200" dirty="0">
                <a:solidFill>
                  <a:schemeClr val="bg1"/>
                </a:solidFill>
                <a:latin typeface="Garamond" pitchFamily="18" charset="0"/>
              </a:rPr>
              <a:t> </a:t>
            </a:r>
            <a:r>
              <a:rPr lang="en-US" sz="2200" dirty="0" smtClean="0">
                <a:solidFill>
                  <a:schemeClr val="bg1"/>
                </a:solidFill>
                <a:latin typeface="Garamond" pitchFamily="18" charset="0"/>
              </a:rPr>
              <a:t>Assess for focal neurological changes, stroke can present with delirium</a:t>
            </a:r>
          </a:p>
          <a:p>
            <a:pPr algn="just"/>
            <a:endParaRPr lang="en-US" sz="2200" dirty="0" smtClean="0">
              <a:solidFill>
                <a:schemeClr val="bg1"/>
              </a:solidFill>
              <a:latin typeface="Garamond" pitchFamily="18" charset="0"/>
            </a:endParaRPr>
          </a:p>
          <a:p>
            <a:pPr marL="342900" indent="-342900" algn="just">
              <a:buFont typeface="Arial"/>
              <a:buChar char="•"/>
            </a:pPr>
            <a:r>
              <a:rPr lang="en-US" sz="2200" dirty="0" smtClean="0">
                <a:solidFill>
                  <a:schemeClr val="bg1"/>
                </a:solidFill>
                <a:latin typeface="Garamond" pitchFamily="18" charset="0"/>
              </a:rPr>
              <a:t>EEG</a:t>
            </a:r>
          </a:p>
          <a:p>
            <a:pPr marL="571500" indent="-571500" algn="just">
              <a:buFont typeface="Arial"/>
              <a:buChar char="•"/>
            </a:pPr>
            <a:endParaRPr lang="en-US" sz="2200" dirty="0" smtClean="0">
              <a:solidFill>
                <a:schemeClr val="bg1"/>
              </a:solidFill>
              <a:latin typeface="Garamond" pitchFamily="18" charset="0"/>
            </a:endParaRPr>
          </a:p>
        </p:txBody>
      </p:sp>
      <p:sp>
        <p:nvSpPr>
          <p:cNvPr id="12" name="Freeform 11"/>
          <p:cNvSpPr/>
          <p:nvPr/>
        </p:nvSpPr>
        <p:spPr>
          <a:xfrm>
            <a:off x="228600" y="6096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8911917"/>
      </p:ext>
    </p:extLst>
  </p:cSld>
  <p:clrMapOvr>
    <a:masterClrMapping/>
  </p:clrMapOvr>
  <p:transition spd="med">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67640"/>
            <a:ext cx="8001000" cy="675640"/>
          </a:xfrm>
        </p:spPr>
        <p:txBody>
          <a:bodyPr>
            <a:normAutofit/>
          </a:bodyPr>
          <a:lstStyle/>
          <a:p>
            <a:r>
              <a:rPr lang="en-US" sz="3600" dirty="0" smtClean="0">
                <a:solidFill>
                  <a:srgbClr val="FFFF00"/>
                </a:solidFill>
                <a:latin typeface="Garamond" pitchFamily="18" charset="0"/>
              </a:rPr>
              <a:t>Management of Delirium</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0524" y="1384042"/>
            <a:ext cx="8510127" cy="4770537"/>
          </a:xfrm>
          <a:prstGeom prst="rect">
            <a:avLst/>
          </a:prstGeom>
          <a:noFill/>
        </p:spPr>
        <p:txBody>
          <a:bodyPr wrap="square" rtlCol="0">
            <a:spAutoFit/>
          </a:bodyPr>
          <a:lstStyle/>
          <a:p>
            <a:pPr>
              <a:buFont typeface="Arial" pitchFamily="34" charset="0"/>
              <a:buChar char="•"/>
            </a:pPr>
            <a:r>
              <a:rPr lang="en-US" sz="1900" dirty="0" smtClean="0">
                <a:solidFill>
                  <a:schemeClr val="bg1"/>
                </a:solidFill>
                <a:latin typeface="Garamond" pitchFamily="18" charset="0"/>
              </a:rPr>
              <a:t>Medication adjustments – reduce or remove psychoactive medications – </a:t>
            </a:r>
            <a:r>
              <a:rPr lang="en-US" sz="1900" dirty="0" err="1" smtClean="0">
                <a:solidFill>
                  <a:schemeClr val="bg1"/>
                </a:solidFill>
                <a:latin typeface="Garamond" pitchFamily="18" charset="0"/>
              </a:rPr>
              <a:t>anticholinergics</a:t>
            </a:r>
            <a:r>
              <a:rPr lang="en-US" sz="1900" dirty="0" smtClean="0">
                <a:solidFill>
                  <a:schemeClr val="bg1"/>
                </a:solidFill>
                <a:latin typeface="Garamond" pitchFamily="18" charset="0"/>
              </a:rPr>
              <a:t>, sedative-hypnotics, </a:t>
            </a:r>
            <a:r>
              <a:rPr lang="en-US" sz="1900" dirty="0" err="1" smtClean="0">
                <a:solidFill>
                  <a:schemeClr val="bg1"/>
                </a:solidFill>
                <a:latin typeface="Garamond" pitchFamily="18" charset="0"/>
              </a:rPr>
              <a:t>opioids</a:t>
            </a:r>
            <a:r>
              <a:rPr lang="en-US" sz="1900" dirty="0" smtClean="0">
                <a:solidFill>
                  <a:schemeClr val="bg1"/>
                </a:solidFill>
                <a:latin typeface="Garamond" pitchFamily="18" charset="0"/>
              </a:rPr>
              <a:t>; lower dosages; avoid PRNs</a:t>
            </a:r>
          </a:p>
          <a:p>
            <a:pPr>
              <a:buFont typeface="Arial" pitchFamily="34" charset="0"/>
              <a:buChar char="•"/>
            </a:pPr>
            <a:endParaRPr lang="en-US" sz="1900" dirty="0" smtClean="0">
              <a:solidFill>
                <a:schemeClr val="bg1"/>
              </a:solidFill>
              <a:latin typeface="Garamond" pitchFamily="18" charset="0"/>
            </a:endParaRPr>
          </a:p>
          <a:p>
            <a:pPr>
              <a:buFont typeface="Arial" pitchFamily="34" charset="0"/>
              <a:buChar char="•"/>
            </a:pPr>
            <a:r>
              <a:rPr lang="en-US" sz="1900" dirty="0" smtClean="0">
                <a:solidFill>
                  <a:schemeClr val="bg1"/>
                </a:solidFill>
                <a:latin typeface="Garamond" pitchFamily="18" charset="0"/>
              </a:rPr>
              <a:t>Address acute medical issues – infective, metabolic; </a:t>
            </a:r>
          </a:p>
          <a:p>
            <a:pPr>
              <a:buFont typeface="Arial" pitchFamily="34" charset="0"/>
              <a:buChar char="•"/>
            </a:pPr>
            <a:endParaRPr lang="en-US" sz="1900" dirty="0" smtClean="0">
              <a:solidFill>
                <a:schemeClr val="bg1"/>
              </a:solidFill>
              <a:latin typeface="Garamond" pitchFamily="18" charset="0"/>
            </a:endParaRPr>
          </a:p>
          <a:p>
            <a:pPr>
              <a:buFont typeface="Arial" pitchFamily="34" charset="0"/>
              <a:buChar char="•"/>
            </a:pPr>
            <a:r>
              <a:rPr lang="en-US" sz="1900" dirty="0" smtClean="0">
                <a:solidFill>
                  <a:schemeClr val="bg1"/>
                </a:solidFill>
                <a:latin typeface="Garamond" pitchFamily="18" charset="0"/>
              </a:rPr>
              <a:t>Maintain hydration and nutrition</a:t>
            </a:r>
          </a:p>
          <a:p>
            <a:pPr>
              <a:buFont typeface="Arial" pitchFamily="34" charset="0"/>
              <a:buChar char="•"/>
            </a:pPr>
            <a:endParaRPr lang="en-US" sz="1900" dirty="0" smtClean="0">
              <a:solidFill>
                <a:schemeClr val="bg1"/>
              </a:solidFill>
              <a:latin typeface="Garamond" pitchFamily="18" charset="0"/>
            </a:endParaRPr>
          </a:p>
          <a:p>
            <a:pPr>
              <a:buFont typeface="Arial" pitchFamily="34" charset="0"/>
              <a:buChar char="•"/>
            </a:pPr>
            <a:r>
              <a:rPr lang="en-US" sz="1900" dirty="0" smtClean="0">
                <a:solidFill>
                  <a:schemeClr val="bg1"/>
                </a:solidFill>
                <a:latin typeface="Garamond" pitchFamily="18" charset="0"/>
              </a:rPr>
              <a:t>Reorientation strategies</a:t>
            </a:r>
          </a:p>
          <a:p>
            <a:pPr>
              <a:buFont typeface="Arial" pitchFamily="34" charset="0"/>
              <a:buChar char="•"/>
            </a:pPr>
            <a:endParaRPr lang="en-US" sz="1900" dirty="0" smtClean="0">
              <a:solidFill>
                <a:schemeClr val="bg1"/>
              </a:solidFill>
              <a:latin typeface="Garamond" pitchFamily="18" charset="0"/>
            </a:endParaRPr>
          </a:p>
          <a:p>
            <a:pPr>
              <a:buFont typeface="Arial" pitchFamily="34" charset="0"/>
              <a:buChar char="•"/>
            </a:pPr>
            <a:r>
              <a:rPr lang="en-US" sz="1900" dirty="0" smtClean="0">
                <a:solidFill>
                  <a:schemeClr val="bg1"/>
                </a:solidFill>
                <a:latin typeface="Garamond" pitchFamily="18" charset="0"/>
              </a:rPr>
              <a:t>Maintain safe mobility</a:t>
            </a:r>
          </a:p>
          <a:p>
            <a:pPr>
              <a:buFont typeface="Arial" pitchFamily="34" charset="0"/>
              <a:buChar char="•"/>
            </a:pPr>
            <a:endParaRPr lang="en-US" sz="1900" dirty="0" smtClean="0">
              <a:solidFill>
                <a:schemeClr val="bg1"/>
              </a:solidFill>
              <a:latin typeface="Garamond" pitchFamily="18" charset="0"/>
            </a:endParaRPr>
          </a:p>
          <a:p>
            <a:pPr>
              <a:buFont typeface="Arial" pitchFamily="34" charset="0"/>
              <a:buChar char="•"/>
            </a:pPr>
            <a:r>
              <a:rPr lang="en-US" sz="1900" dirty="0" smtClean="0">
                <a:solidFill>
                  <a:schemeClr val="bg1"/>
                </a:solidFill>
                <a:latin typeface="Garamond" pitchFamily="18" charset="0"/>
              </a:rPr>
              <a:t>Normalize sleep-wake cycle – discourage daytime napping, encourage exposure to bright light during day; sleep hygiene.</a:t>
            </a:r>
          </a:p>
          <a:p>
            <a:pPr>
              <a:buFont typeface="Arial" pitchFamily="34" charset="0"/>
              <a:buChar char="•"/>
            </a:pPr>
            <a:endParaRPr lang="en-US" sz="1900" dirty="0" smtClean="0">
              <a:solidFill>
                <a:schemeClr val="bg1"/>
              </a:solidFill>
              <a:latin typeface="Garamond" pitchFamily="18" charset="0"/>
            </a:endParaRPr>
          </a:p>
          <a:p>
            <a:pPr>
              <a:buFont typeface="Arial" pitchFamily="34" charset="0"/>
              <a:buChar char="•"/>
            </a:pPr>
            <a:r>
              <a:rPr lang="en-US" sz="1900" dirty="0" smtClean="0">
                <a:solidFill>
                  <a:schemeClr val="bg1"/>
                </a:solidFill>
                <a:latin typeface="Garamond" pitchFamily="18" charset="0"/>
              </a:rPr>
              <a:t>Pharmacological management – only for severe agitation – low dosage and temporary use only</a:t>
            </a:r>
          </a:p>
        </p:txBody>
      </p:sp>
      <p:sp>
        <p:nvSpPr>
          <p:cNvPr id="12" name="Freeform 11"/>
          <p:cNvSpPr/>
          <p:nvPr/>
        </p:nvSpPr>
        <p:spPr>
          <a:xfrm>
            <a:off x="228600" y="6096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367729" y="6400800"/>
            <a:ext cx="5721438" cy="261610"/>
          </a:xfrm>
          <a:prstGeom prst="rect">
            <a:avLst/>
          </a:prstGeom>
          <a:noFill/>
        </p:spPr>
        <p:txBody>
          <a:bodyPr wrap="none" rtlCol="0">
            <a:spAutoFit/>
          </a:bodyPr>
          <a:lstStyle/>
          <a:p>
            <a:r>
              <a:rPr lang="en-US" sz="1100" dirty="0" smtClean="0">
                <a:solidFill>
                  <a:schemeClr val="bg1"/>
                </a:solidFill>
              </a:rPr>
              <a:t>Steffens D. C. et al. Textbook of Geriatric Psychiatry. American Psychiatric Publishing, 5</a:t>
            </a:r>
            <a:r>
              <a:rPr lang="en-US" sz="1100" baseline="30000" dirty="0" smtClean="0">
                <a:solidFill>
                  <a:schemeClr val="bg1"/>
                </a:solidFill>
              </a:rPr>
              <a:t>th</a:t>
            </a:r>
            <a:r>
              <a:rPr lang="en-US" sz="1100" dirty="0" smtClean="0">
                <a:solidFill>
                  <a:schemeClr val="bg1"/>
                </a:solidFill>
              </a:rPr>
              <a:t> </a:t>
            </a:r>
            <a:r>
              <a:rPr lang="en-US" sz="1100" dirty="0" err="1" smtClean="0">
                <a:solidFill>
                  <a:schemeClr val="bg1"/>
                </a:solidFill>
              </a:rPr>
              <a:t>edn</a:t>
            </a:r>
            <a:r>
              <a:rPr lang="en-US" sz="1100" dirty="0" smtClean="0">
                <a:solidFill>
                  <a:schemeClr val="bg1"/>
                </a:solidFill>
              </a:rPr>
              <a:t>. 2015.</a:t>
            </a:r>
          </a:p>
        </p:txBody>
      </p:sp>
    </p:spTree>
    <p:extLst>
      <p:ext uri="{BB962C8B-B14F-4D97-AF65-F5344CB8AC3E}">
        <p14:creationId xmlns:p14="http://schemas.microsoft.com/office/powerpoint/2010/main" val="902857643"/>
      </p:ext>
    </p:extLst>
  </p:cSld>
  <p:clrMapOvr>
    <a:masterClrMapping/>
  </p:clrMapOvr>
  <p:transition spd="med">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Garamond"/>
                <a:cs typeface="Garamond"/>
              </a:rPr>
              <a:t>Delirium Video</a:t>
            </a:r>
            <a:endParaRPr lang="en-US" dirty="0">
              <a:solidFill>
                <a:srgbClr val="FFFF00"/>
              </a:solidFill>
              <a:latin typeface="Garamond"/>
              <a:cs typeface="Garamond"/>
            </a:endParaRPr>
          </a:p>
        </p:txBody>
      </p:sp>
      <p:sp>
        <p:nvSpPr>
          <p:cNvPr id="3" name="Content Placeholder 2"/>
          <p:cNvSpPr>
            <a:spLocks noGrp="1"/>
          </p:cNvSpPr>
          <p:nvPr>
            <p:ph idx="1"/>
          </p:nvPr>
        </p:nvSpPr>
        <p:spPr>
          <a:xfrm>
            <a:off x="457200" y="1600200"/>
            <a:ext cx="8486274" cy="1661695"/>
          </a:xfrm>
        </p:spPr>
        <p:txBody>
          <a:bodyPr/>
          <a:lstStyle/>
          <a:p>
            <a:pPr marL="0" indent="0">
              <a:buNone/>
            </a:pPr>
            <a:r>
              <a:rPr lang="en-US" dirty="0" smtClean="0">
                <a:solidFill>
                  <a:srgbClr val="FFFF00"/>
                </a:solidFill>
                <a:hlinkClick r:id="rId2"/>
              </a:rPr>
              <a:t>https://www.youtube.com/watch?v=qmMYsVaZ0zo</a:t>
            </a:r>
            <a:endParaRPr lang="en-US" dirty="0">
              <a:solidFill>
                <a:srgbClr val="FFFF00"/>
              </a:solidFill>
            </a:endParaRPr>
          </a:p>
        </p:txBody>
      </p:sp>
    </p:spTree>
    <p:extLst>
      <p:ext uri="{BB962C8B-B14F-4D97-AF65-F5344CB8AC3E}">
        <p14:creationId xmlns:p14="http://schemas.microsoft.com/office/powerpoint/2010/main" val="4023738070"/>
      </p:ext>
    </p:extLst>
  </p:cSld>
  <p:clrMapOvr>
    <a:masterClrMapping/>
  </p:clrMapOvr>
  <p:transition spd="med">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252" y="228600"/>
            <a:ext cx="8001000" cy="675640"/>
          </a:xfrm>
        </p:spPr>
        <p:txBody>
          <a:bodyPr>
            <a:noAutofit/>
          </a:bodyPr>
          <a:lstStyle/>
          <a:p>
            <a:r>
              <a:rPr lang="en-US" sz="2400" dirty="0" smtClean="0">
                <a:solidFill>
                  <a:srgbClr val="FFFF00"/>
                </a:solidFill>
                <a:latin typeface="Garamond" pitchFamily="18" charset="0"/>
              </a:rPr>
              <a:t>When to suspect medical causes </a:t>
            </a:r>
            <a:r>
              <a:rPr lang="en-US" sz="2400" dirty="0">
                <a:solidFill>
                  <a:srgbClr val="FFFF00"/>
                </a:solidFill>
                <a:latin typeface="Garamond" pitchFamily="18" charset="0"/>
              </a:rPr>
              <a:t> </a:t>
            </a:r>
            <a:r>
              <a:rPr lang="en-US" sz="2400" dirty="0" smtClean="0">
                <a:solidFill>
                  <a:srgbClr val="FFFF00"/>
                </a:solidFill>
                <a:latin typeface="Garamond" pitchFamily="18" charset="0"/>
              </a:rPr>
              <a:t>for psychiatric presentation?</a:t>
            </a:r>
            <a:endParaRPr lang="en-US" sz="24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676401"/>
            <a:ext cx="8339598" cy="4093428"/>
          </a:xfrm>
          <a:prstGeom prst="rect">
            <a:avLst/>
          </a:prstGeom>
          <a:noFill/>
        </p:spPr>
        <p:txBody>
          <a:bodyPr wrap="square" rtlCol="0">
            <a:spAutoFit/>
          </a:bodyPr>
          <a:lstStyle/>
          <a:p>
            <a:pPr marL="571500" indent="-571500" algn="just">
              <a:buFont typeface="Arial" panose="020B0604020202020204" pitchFamily="34" charset="0"/>
              <a:buChar char="•"/>
            </a:pPr>
            <a:r>
              <a:rPr lang="en-US" sz="2000" dirty="0" smtClean="0">
                <a:solidFill>
                  <a:schemeClr val="bg1"/>
                </a:solidFill>
                <a:latin typeface="Garamond" pitchFamily="18" charset="0"/>
              </a:rPr>
              <a:t>Elderly patient with first onset of psychotic symptoms</a:t>
            </a:r>
          </a:p>
          <a:p>
            <a:pPr marL="571500" indent="-571500" algn="just">
              <a:buFont typeface="Arial" panose="020B0604020202020204" pitchFamily="34" charset="0"/>
              <a:buChar char="•"/>
            </a:pPr>
            <a:r>
              <a:rPr lang="en-US" sz="2000" dirty="0" smtClean="0">
                <a:solidFill>
                  <a:schemeClr val="bg1"/>
                </a:solidFill>
                <a:latin typeface="Garamond" pitchFamily="18" charset="0"/>
              </a:rPr>
              <a:t>Multiple Medical conditions (case vignette - W)</a:t>
            </a:r>
          </a:p>
          <a:p>
            <a:pPr marL="571500" indent="-571500" algn="just">
              <a:buFont typeface="Arial" panose="020B0604020202020204" pitchFamily="34" charset="0"/>
              <a:buChar char="•"/>
            </a:pPr>
            <a:r>
              <a:rPr lang="en-US" sz="2000" dirty="0" smtClean="0">
                <a:solidFill>
                  <a:schemeClr val="bg1"/>
                </a:solidFill>
                <a:latin typeface="Garamond" pitchFamily="18" charset="0"/>
              </a:rPr>
              <a:t>Multiple medications (Case vignette  - B)</a:t>
            </a:r>
          </a:p>
          <a:p>
            <a:pPr marL="571500" indent="-571500" algn="just">
              <a:buFont typeface="Arial" panose="020B0604020202020204" pitchFamily="34" charset="0"/>
              <a:buChar char="•"/>
            </a:pPr>
            <a:r>
              <a:rPr lang="en-US" sz="2000" dirty="0" smtClean="0">
                <a:solidFill>
                  <a:schemeClr val="bg1"/>
                </a:solidFill>
                <a:latin typeface="Garamond" pitchFamily="18" charset="0"/>
              </a:rPr>
              <a:t>Recent medication change – addition, dosage changes, discontinuation</a:t>
            </a:r>
          </a:p>
          <a:p>
            <a:pPr marL="571500" indent="-571500" algn="just">
              <a:buFont typeface="Arial" panose="020B0604020202020204" pitchFamily="34" charset="0"/>
              <a:buChar char="•"/>
            </a:pPr>
            <a:r>
              <a:rPr lang="en-US" sz="2000" dirty="0" smtClean="0">
                <a:solidFill>
                  <a:schemeClr val="bg1"/>
                </a:solidFill>
                <a:latin typeface="Garamond" pitchFamily="18" charset="0"/>
              </a:rPr>
              <a:t>Classes of medications - </a:t>
            </a:r>
            <a:r>
              <a:rPr lang="en-US" sz="2000" dirty="0" smtClean="0">
                <a:solidFill>
                  <a:schemeClr val="accent6">
                    <a:lumMod val="75000"/>
                  </a:schemeClr>
                </a:solidFill>
                <a:latin typeface="Garamond" pitchFamily="18" charset="0"/>
              </a:rPr>
              <a:t>opioids, benzodiazepines, </a:t>
            </a:r>
            <a:r>
              <a:rPr lang="en-US" sz="2000" dirty="0" err="1" smtClean="0">
                <a:solidFill>
                  <a:schemeClr val="accent6">
                    <a:lumMod val="75000"/>
                  </a:schemeClr>
                </a:solidFill>
                <a:latin typeface="Garamond" pitchFamily="18" charset="0"/>
              </a:rPr>
              <a:t>anticholinergics</a:t>
            </a:r>
            <a:r>
              <a:rPr lang="en-US" sz="2000" dirty="0" smtClean="0">
                <a:solidFill>
                  <a:schemeClr val="accent6">
                    <a:lumMod val="75000"/>
                  </a:schemeClr>
                </a:solidFill>
                <a:latin typeface="Garamond" pitchFamily="18" charset="0"/>
              </a:rPr>
              <a:t>, lithium,  dopaminergic medications </a:t>
            </a:r>
            <a:r>
              <a:rPr lang="en-US" sz="2000" dirty="0" smtClean="0">
                <a:solidFill>
                  <a:schemeClr val="bg1"/>
                </a:solidFill>
                <a:latin typeface="Garamond" pitchFamily="18" charset="0"/>
              </a:rPr>
              <a:t>(Carbidopa/levodopa, </a:t>
            </a:r>
            <a:r>
              <a:rPr lang="en-US" sz="2000" dirty="0" err="1" smtClean="0">
                <a:solidFill>
                  <a:schemeClr val="bg1"/>
                </a:solidFill>
                <a:latin typeface="Garamond" pitchFamily="18" charset="0"/>
              </a:rPr>
              <a:t>ropinirole</a:t>
            </a:r>
            <a:r>
              <a:rPr lang="en-US" sz="2000" dirty="0" smtClean="0">
                <a:solidFill>
                  <a:schemeClr val="bg1"/>
                </a:solidFill>
                <a:latin typeface="Garamond" pitchFamily="18" charset="0"/>
              </a:rPr>
              <a:t>)  (Case vignette)</a:t>
            </a:r>
          </a:p>
          <a:p>
            <a:pPr marL="571500" indent="-571500" algn="just">
              <a:buFont typeface="Arial" panose="020B0604020202020204" pitchFamily="34" charset="0"/>
              <a:buChar char="•"/>
            </a:pPr>
            <a:r>
              <a:rPr lang="en-US" sz="2000" dirty="0" smtClean="0">
                <a:solidFill>
                  <a:schemeClr val="bg1"/>
                </a:solidFill>
                <a:latin typeface="Garamond" pitchFamily="18" charset="0"/>
              </a:rPr>
              <a:t>Acute change in mental status – can be challenging in patients with coexisting psychiatric illness (Case vignette)</a:t>
            </a:r>
          </a:p>
          <a:p>
            <a:pPr marL="571500" indent="-571500" algn="just">
              <a:buFont typeface="Arial" panose="020B0604020202020204" pitchFamily="34" charset="0"/>
              <a:buChar char="•"/>
            </a:pPr>
            <a:r>
              <a:rPr lang="en-US" sz="2000" dirty="0" smtClean="0">
                <a:solidFill>
                  <a:schemeClr val="bg1"/>
                </a:solidFill>
                <a:latin typeface="Garamond" pitchFamily="18" charset="0"/>
              </a:rPr>
              <a:t>Visual hallucinations – exception – rare forms  of dementia (</a:t>
            </a:r>
            <a:r>
              <a:rPr lang="en-US" sz="2000" dirty="0" err="1" smtClean="0">
                <a:solidFill>
                  <a:schemeClr val="bg1"/>
                </a:solidFill>
                <a:latin typeface="Garamond" pitchFamily="18" charset="0"/>
              </a:rPr>
              <a:t>Lewy</a:t>
            </a:r>
            <a:r>
              <a:rPr lang="en-US" sz="2000" dirty="0" smtClean="0">
                <a:solidFill>
                  <a:schemeClr val="bg1"/>
                </a:solidFill>
                <a:latin typeface="Garamond" pitchFamily="18" charset="0"/>
              </a:rPr>
              <a:t> Body Dementia, Charles Bonnet Syndrome, Late stage Alzheimer’s, Advanced Parkinson's disease)</a:t>
            </a:r>
          </a:p>
          <a:p>
            <a:pPr marL="571500" indent="-571500" algn="just">
              <a:buFont typeface="Arial" panose="020B0604020202020204" pitchFamily="34" charset="0"/>
              <a:buChar char="•"/>
            </a:pPr>
            <a:r>
              <a:rPr lang="en-US" sz="2000" dirty="0" smtClean="0">
                <a:solidFill>
                  <a:schemeClr val="bg1"/>
                </a:solidFill>
                <a:latin typeface="Garamond" pitchFamily="18" charset="0"/>
              </a:rPr>
              <a:t>Focal Neurological deficits</a:t>
            </a:r>
          </a:p>
          <a:p>
            <a:pPr marL="571500" indent="-571500" algn="just">
              <a:buFont typeface="Arial" panose="020B0604020202020204" pitchFamily="34" charset="0"/>
              <a:buChar char="•"/>
            </a:pPr>
            <a:r>
              <a:rPr lang="en-US" sz="2000" dirty="0" smtClean="0">
                <a:solidFill>
                  <a:schemeClr val="bg1"/>
                </a:solidFill>
                <a:latin typeface="Garamond" pitchFamily="18" charset="0"/>
              </a:rPr>
              <a:t>Confusion, disorientation, impaired attention</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987605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1000"/>
                                        <p:tgtEl>
                                          <p:spTgt spid="10">
                                            <p:txEl>
                                              <p:pRg st="1" end="1"/>
                                            </p:txEl>
                                          </p:spTgt>
                                        </p:tgtEl>
                                      </p:cBhvr>
                                    </p:animEffect>
                                    <p:anim calcmode="lin" valueType="num">
                                      <p:cBhvr>
                                        <p:cTn id="1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1000"/>
                                        <p:tgtEl>
                                          <p:spTgt spid="10">
                                            <p:txEl>
                                              <p:pRg st="3" end="3"/>
                                            </p:txEl>
                                          </p:spTgt>
                                        </p:tgtEl>
                                      </p:cBhvr>
                                    </p:animEffect>
                                    <p:anim calcmode="lin" valueType="num">
                                      <p:cBhvr>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fade">
                                      <p:cBhvr>
                                        <p:cTn id="39" dur="1000"/>
                                        <p:tgtEl>
                                          <p:spTgt spid="10">
                                            <p:txEl>
                                              <p:pRg st="4" end="4"/>
                                            </p:txEl>
                                          </p:spTgt>
                                        </p:tgtEl>
                                      </p:cBhvr>
                                    </p:animEffect>
                                    <p:anim calcmode="lin" valueType="num">
                                      <p:cBhvr>
                                        <p:cTn id="4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1000"/>
                                        <p:tgtEl>
                                          <p:spTgt spid="10">
                                            <p:txEl>
                                              <p:pRg st="5" end="5"/>
                                            </p:txEl>
                                          </p:spTgt>
                                        </p:tgtEl>
                                      </p:cBhvr>
                                    </p:animEffect>
                                    <p:anim calcmode="lin" valueType="num">
                                      <p:cBhvr>
                                        <p:cTn id="4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animEffect transition="in" filter="fade">
                                      <p:cBhvr>
                                        <p:cTn id="55" dur="1000"/>
                                        <p:tgtEl>
                                          <p:spTgt spid="10">
                                            <p:txEl>
                                              <p:pRg st="6" end="6"/>
                                            </p:txEl>
                                          </p:spTgt>
                                        </p:tgtEl>
                                      </p:cBhvr>
                                    </p:animEffect>
                                    <p:anim calcmode="lin" valueType="num">
                                      <p:cBhvr>
                                        <p:cTn id="56"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1000"/>
                                        <p:tgtEl>
                                          <p:spTgt spid="10">
                                            <p:txEl>
                                              <p:pRg st="7" end="7"/>
                                            </p:txEl>
                                          </p:spTgt>
                                        </p:tgtEl>
                                      </p:cBhvr>
                                    </p:animEffect>
                                    <p:anim calcmode="lin" valueType="num">
                                      <p:cBhvr>
                                        <p:cTn id="6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0">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0">
                                            <p:txEl>
                                              <p:pRg st="8" end="8"/>
                                            </p:txEl>
                                          </p:spTgt>
                                        </p:tgtEl>
                                        <p:attrNameLst>
                                          <p:attrName>style.visibility</p:attrName>
                                        </p:attrNameLst>
                                      </p:cBhvr>
                                      <p:to>
                                        <p:strVal val="visible"/>
                                      </p:to>
                                    </p:set>
                                    <p:animEffect transition="in" filter="fade">
                                      <p:cBhvr>
                                        <p:cTn id="71" dur="1000"/>
                                        <p:tgtEl>
                                          <p:spTgt spid="10">
                                            <p:txEl>
                                              <p:pRg st="8" end="8"/>
                                            </p:txEl>
                                          </p:spTgt>
                                        </p:tgtEl>
                                      </p:cBhvr>
                                    </p:animEffect>
                                    <p:anim calcmode="lin" valueType="num">
                                      <p:cBhvr>
                                        <p:cTn id="72"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0">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0">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a:bodyPr>
          <a:lstStyle/>
          <a:p>
            <a:r>
              <a:rPr lang="en-US" sz="3600" dirty="0" smtClean="0">
                <a:solidFill>
                  <a:srgbClr val="FFFF00"/>
                </a:solidFill>
                <a:latin typeface="Garamond" pitchFamily="18" charset="0"/>
              </a:rPr>
              <a:t>Always Rule out Medical Cause if</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537634"/>
            <a:ext cx="8534400" cy="5027018"/>
          </a:xfrm>
          <a:prstGeom prst="rect">
            <a:avLst/>
          </a:prstGeom>
          <a:noFill/>
        </p:spPr>
        <p:txBody>
          <a:bodyPr wrap="square" rtlCol="0">
            <a:spAutoFit/>
          </a:bodyPr>
          <a:lstStyle/>
          <a:p>
            <a:pPr marL="571500" indent="-571500" algn="just">
              <a:lnSpc>
                <a:spcPct val="80000"/>
              </a:lnSpc>
              <a:buFont typeface="Arial"/>
              <a:buChar char="•"/>
            </a:pPr>
            <a:r>
              <a:rPr lang="en-US" sz="2000" dirty="0" smtClean="0">
                <a:solidFill>
                  <a:schemeClr val="bg1"/>
                </a:solidFill>
                <a:latin typeface="Garamond" pitchFamily="18" charset="0"/>
              </a:rPr>
              <a:t>Acute onset, sudden change in personality and behavior</a:t>
            </a:r>
          </a:p>
          <a:p>
            <a:pPr marL="571500" indent="-571500" algn="just">
              <a:lnSpc>
                <a:spcPct val="80000"/>
              </a:lnSpc>
              <a:buFont typeface="Arial"/>
              <a:buChar char="•"/>
            </a:pPr>
            <a:endParaRPr lang="en-US" sz="2000" dirty="0" smtClean="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Multiple medical conditions - </a:t>
            </a:r>
            <a:r>
              <a:rPr lang="en-US" sz="2000" dirty="0" err="1" smtClean="0">
                <a:solidFill>
                  <a:schemeClr val="bg1"/>
                </a:solidFill>
                <a:latin typeface="Garamond" pitchFamily="18" charset="0"/>
              </a:rPr>
              <a:t>hx</a:t>
            </a:r>
            <a:r>
              <a:rPr lang="en-US" sz="2000" dirty="0" smtClean="0">
                <a:solidFill>
                  <a:schemeClr val="bg1"/>
                </a:solidFill>
                <a:latin typeface="Garamond" pitchFamily="18" charset="0"/>
              </a:rPr>
              <a:t> of cardiac, respiratory, metabolic </a:t>
            </a:r>
          </a:p>
          <a:p>
            <a:pPr marL="571500" indent="-571500" algn="just">
              <a:lnSpc>
                <a:spcPct val="80000"/>
              </a:lnSpc>
              <a:buFont typeface="Arial"/>
              <a:buChar char="•"/>
            </a:pPr>
            <a:endParaRPr lang="en-US" sz="2000" dirty="0" smtClean="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Multiple medications - </a:t>
            </a:r>
            <a:r>
              <a:rPr lang="en-US" sz="2000" dirty="0" err="1" smtClean="0">
                <a:solidFill>
                  <a:schemeClr val="bg1"/>
                </a:solidFill>
                <a:latin typeface="Garamond" pitchFamily="18" charset="0"/>
              </a:rPr>
              <a:t>esp</a:t>
            </a:r>
            <a:r>
              <a:rPr lang="en-US" sz="2000" dirty="0" smtClean="0">
                <a:solidFill>
                  <a:schemeClr val="bg1"/>
                </a:solidFill>
                <a:latin typeface="Garamond" pitchFamily="18" charset="0"/>
              </a:rPr>
              <a:t> </a:t>
            </a:r>
            <a:r>
              <a:rPr lang="mr-IN" sz="2000" dirty="0" smtClean="0">
                <a:solidFill>
                  <a:schemeClr val="bg1"/>
                </a:solidFill>
                <a:latin typeface="Garamond" pitchFamily="18" charset="0"/>
              </a:rPr>
              <a:t>–</a:t>
            </a:r>
            <a:r>
              <a:rPr lang="en-US" sz="2000" dirty="0" smtClean="0">
                <a:solidFill>
                  <a:schemeClr val="bg1"/>
                </a:solidFill>
                <a:latin typeface="Garamond" pitchFamily="18" charset="0"/>
              </a:rPr>
              <a:t> </a:t>
            </a:r>
            <a:r>
              <a:rPr lang="en-US" sz="2000" dirty="0" err="1" smtClean="0">
                <a:solidFill>
                  <a:schemeClr val="bg1"/>
                </a:solidFill>
                <a:latin typeface="Garamond" pitchFamily="18" charset="0"/>
              </a:rPr>
              <a:t>benzos</a:t>
            </a:r>
            <a:r>
              <a:rPr lang="en-US" sz="2000" dirty="0" smtClean="0">
                <a:solidFill>
                  <a:schemeClr val="bg1"/>
                </a:solidFill>
                <a:latin typeface="Garamond" pitchFamily="18" charset="0"/>
              </a:rPr>
              <a:t>, opioids, </a:t>
            </a:r>
            <a:r>
              <a:rPr lang="en-US" sz="2000" dirty="0" err="1" smtClean="0">
                <a:solidFill>
                  <a:schemeClr val="bg1"/>
                </a:solidFill>
                <a:latin typeface="Garamond" pitchFamily="18" charset="0"/>
              </a:rPr>
              <a:t>anticholinergics</a:t>
            </a:r>
            <a:endParaRPr lang="en-US" sz="2000" dirty="0" smtClean="0">
              <a:solidFill>
                <a:schemeClr val="bg1"/>
              </a:solidFill>
              <a:latin typeface="Garamond" pitchFamily="18" charset="0"/>
            </a:endParaRPr>
          </a:p>
          <a:p>
            <a:pPr marL="571500" indent="-571500" algn="just">
              <a:lnSpc>
                <a:spcPct val="80000"/>
              </a:lnSpc>
              <a:buFont typeface="Arial"/>
              <a:buChar char="•"/>
            </a:pPr>
            <a:endParaRPr lang="en-US" sz="2000" dirty="0" smtClean="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Addition of new medications, change in medications</a:t>
            </a:r>
          </a:p>
          <a:p>
            <a:pPr marL="571500" indent="-571500" algn="just">
              <a:lnSpc>
                <a:spcPct val="80000"/>
              </a:lnSpc>
              <a:buFont typeface="Arial"/>
              <a:buChar char="•"/>
            </a:pPr>
            <a:endParaRPr lang="en-US" sz="2000" dirty="0" smtClean="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Disorientation, confusion, impaired attention.</a:t>
            </a:r>
          </a:p>
          <a:p>
            <a:pPr marL="571500" indent="-571500" algn="just">
              <a:lnSpc>
                <a:spcPct val="80000"/>
              </a:lnSpc>
              <a:buFont typeface="Arial"/>
              <a:buChar char="•"/>
            </a:pPr>
            <a:endParaRPr lang="en-US" sz="2000" dirty="0" smtClean="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Visual hallucinations vs. auditory hallucinations</a:t>
            </a:r>
          </a:p>
          <a:p>
            <a:pPr marL="571500" indent="-571500" algn="just">
              <a:lnSpc>
                <a:spcPct val="80000"/>
              </a:lnSpc>
              <a:buFont typeface="Arial"/>
              <a:buChar char="•"/>
            </a:pPr>
            <a:endParaRPr lang="en-US" sz="2000" dirty="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Focal Neurological deficits </a:t>
            </a:r>
          </a:p>
          <a:p>
            <a:pPr marL="571500" indent="-571500" algn="just">
              <a:lnSpc>
                <a:spcPct val="80000"/>
              </a:lnSpc>
              <a:buFont typeface="Arial"/>
              <a:buChar char="•"/>
            </a:pPr>
            <a:endParaRPr lang="en-US" sz="2000" dirty="0" smtClean="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Signs of infection </a:t>
            </a:r>
          </a:p>
          <a:p>
            <a:pPr marL="571500" indent="-571500" algn="just">
              <a:lnSpc>
                <a:spcPct val="80000"/>
              </a:lnSpc>
              <a:buFont typeface="Arial"/>
              <a:buChar char="•"/>
            </a:pPr>
            <a:endParaRPr lang="en-US" sz="2000" dirty="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Past history of delirium</a:t>
            </a:r>
          </a:p>
          <a:p>
            <a:pPr marL="571500" indent="-571500" algn="just">
              <a:lnSpc>
                <a:spcPct val="80000"/>
              </a:lnSpc>
              <a:buFont typeface="Arial"/>
              <a:buChar char="•"/>
            </a:pPr>
            <a:endParaRPr lang="en-US" sz="2000" dirty="0">
              <a:solidFill>
                <a:schemeClr val="bg1"/>
              </a:solidFill>
              <a:latin typeface="Garamond" pitchFamily="18" charset="0"/>
            </a:endParaRPr>
          </a:p>
          <a:p>
            <a:pPr marL="571500" indent="-571500" algn="just">
              <a:lnSpc>
                <a:spcPct val="80000"/>
              </a:lnSpc>
              <a:buFont typeface="Arial"/>
              <a:buChar char="•"/>
            </a:pPr>
            <a:r>
              <a:rPr lang="en-US" sz="2000" dirty="0" smtClean="0">
                <a:solidFill>
                  <a:schemeClr val="bg1"/>
                </a:solidFill>
                <a:latin typeface="Garamond" pitchFamily="18" charset="0"/>
              </a:rPr>
              <a:t>Substance intoxication/withdrawal.</a:t>
            </a:r>
          </a:p>
          <a:p>
            <a:pPr marL="571500" indent="-571500" algn="just">
              <a:lnSpc>
                <a:spcPct val="80000"/>
              </a:lnSpc>
              <a:buFont typeface="Arial"/>
              <a:buChar char="•"/>
            </a:pPr>
            <a:endParaRPr lang="en-US" sz="2000" dirty="0">
              <a:solidFill>
                <a:schemeClr val="bg1"/>
              </a:solidFill>
              <a:latin typeface="Garamond" pitchFamily="18" charset="0"/>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20995805"/>
      </p:ext>
    </p:extLst>
  </p:cSld>
  <p:clrMapOvr>
    <a:masterClrMapping/>
  </p:clrMapOvr>
  <p:transition spd="med">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43348" y="1368089"/>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348" y="1229229"/>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1040" y="381083"/>
            <a:ext cx="7711440" cy="507831"/>
          </a:xfrm>
          <a:prstGeom prst="rect">
            <a:avLst/>
          </a:prstGeom>
          <a:noFill/>
        </p:spPr>
        <p:txBody>
          <a:bodyPr wrap="square" rtlCol="0">
            <a:spAutoFit/>
          </a:bodyPr>
          <a:lstStyle/>
          <a:p>
            <a:pPr algn="ctr"/>
            <a:r>
              <a:rPr lang="en-US" sz="2700" dirty="0" smtClean="0">
                <a:solidFill>
                  <a:srgbClr val="FFFF00"/>
                </a:solidFill>
                <a:latin typeface="Garamond" pitchFamily="18" charset="0"/>
              </a:rPr>
              <a:t>Case</a:t>
            </a:r>
            <a:endParaRPr lang="en-US" sz="2700" dirty="0">
              <a:solidFill>
                <a:srgbClr val="FFFF00"/>
              </a:solidFill>
              <a:latin typeface="Garamond" pitchFamily="18" charset="0"/>
            </a:endParaRPr>
          </a:p>
        </p:txBody>
      </p:sp>
      <p:sp>
        <p:nvSpPr>
          <p:cNvPr id="8" name="TextBox 7"/>
          <p:cNvSpPr txBox="1"/>
          <p:nvPr/>
        </p:nvSpPr>
        <p:spPr>
          <a:xfrm>
            <a:off x="243348" y="1714265"/>
            <a:ext cx="8559800" cy="4524316"/>
          </a:xfrm>
          <a:prstGeom prst="rect">
            <a:avLst/>
          </a:prstGeom>
          <a:noFill/>
        </p:spPr>
        <p:txBody>
          <a:bodyPr wrap="square" rtlCol="0">
            <a:spAutoFit/>
          </a:bodyPr>
          <a:lstStyle/>
          <a:p>
            <a:pPr algn="just"/>
            <a:r>
              <a:rPr lang="en-US" dirty="0" smtClean="0">
                <a:solidFill>
                  <a:srgbClr val="FFFFFF"/>
                </a:solidFill>
              </a:rPr>
              <a:t>78</a:t>
            </a:r>
            <a:r>
              <a:rPr lang="en-US" dirty="0">
                <a:solidFill>
                  <a:srgbClr val="FFFFFF"/>
                </a:solidFill>
              </a:rPr>
              <a:t>-year-old female with history of dementia diagnosed about a year ago with gradual decline of her cognitive status. Patient currently lives at her home. She is independent of her ADLs. However, she needs help with her medications, finances and transportation. Last year, patient forgot to pay several of her bills and her daughter started helping her with her finances. She stopped driving few months ago since she was involved in an accident and injured her knee. The daughter recently hired a caregiver to help with Ms. M’s chores at home. The daughter fills Ms. M’s pill box every week and Ms. M  takes her medications by herself. Ms. M’s  medical problems are significant for HTN, DM and osteoarthritis. Ms. M is usually calm and pleasant and an overall amiable personality as per the daughter.  Ms. M has notable cognitive deficits most importantly difficulty with naming objects, remembering recent events and misplacing her items. Recently, she was taken to her PCP for increase in her knee pain which kept her from sleeping at night. She was added couple of medications to her current medications. A week later, patient becomes increasingly irritable and angry. She was also  more confused.  She accused the caregiver for stealing her things and bringing other people in the house. When the caregiver confronted her, she yelled at the caregiver “you are trying to kill me and I have to save myself” and hit the caregiver. Given her behaviors, she was sent to the ED. </a:t>
            </a:r>
          </a:p>
        </p:txBody>
      </p:sp>
    </p:spTree>
    <p:extLst>
      <p:ext uri="{BB962C8B-B14F-4D97-AF65-F5344CB8AC3E}">
        <p14:creationId xmlns:p14="http://schemas.microsoft.com/office/powerpoint/2010/main" val="591139261"/>
      </p:ext>
    </p:extLst>
  </p:cSld>
  <p:clrMapOvr>
    <a:masterClrMapping/>
  </p:clrMapOvr>
  <p:transition spd="med">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43348" y="1368089"/>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348" y="1229229"/>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1040" y="381083"/>
            <a:ext cx="7711440" cy="507831"/>
          </a:xfrm>
          <a:prstGeom prst="rect">
            <a:avLst/>
          </a:prstGeom>
          <a:noFill/>
        </p:spPr>
        <p:txBody>
          <a:bodyPr wrap="square" rtlCol="0">
            <a:spAutoFit/>
          </a:bodyPr>
          <a:lstStyle/>
          <a:p>
            <a:pPr algn="ctr"/>
            <a:r>
              <a:rPr lang="en-US" sz="2700" dirty="0" smtClean="0">
                <a:solidFill>
                  <a:srgbClr val="FFFF00"/>
                </a:solidFill>
                <a:latin typeface="Garamond" pitchFamily="18" charset="0"/>
              </a:rPr>
              <a:t>Case</a:t>
            </a:r>
            <a:endParaRPr lang="en-US" sz="2700" dirty="0">
              <a:solidFill>
                <a:srgbClr val="FFFF00"/>
              </a:solidFill>
              <a:latin typeface="Garamond" pitchFamily="18" charset="0"/>
            </a:endParaRPr>
          </a:p>
        </p:txBody>
      </p:sp>
      <p:sp>
        <p:nvSpPr>
          <p:cNvPr id="8" name="TextBox 7"/>
          <p:cNvSpPr txBox="1"/>
          <p:nvPr/>
        </p:nvSpPr>
        <p:spPr>
          <a:xfrm>
            <a:off x="243348" y="1714265"/>
            <a:ext cx="8559800" cy="4524316"/>
          </a:xfrm>
          <a:prstGeom prst="rect">
            <a:avLst/>
          </a:prstGeom>
          <a:noFill/>
        </p:spPr>
        <p:txBody>
          <a:bodyPr wrap="square" rtlCol="0">
            <a:spAutoFit/>
          </a:bodyPr>
          <a:lstStyle/>
          <a:p>
            <a:pPr algn="just"/>
            <a:r>
              <a:rPr lang="en-US" dirty="0" smtClean="0">
                <a:solidFill>
                  <a:srgbClr val="FFFFFF"/>
                </a:solidFill>
              </a:rPr>
              <a:t>78</a:t>
            </a:r>
            <a:r>
              <a:rPr lang="en-US" dirty="0">
                <a:solidFill>
                  <a:srgbClr val="FFFFFF"/>
                </a:solidFill>
              </a:rPr>
              <a:t>-year-old female with history of </a:t>
            </a:r>
            <a:r>
              <a:rPr lang="en-US" u="sng" dirty="0">
                <a:solidFill>
                  <a:schemeClr val="accent6">
                    <a:lumMod val="75000"/>
                  </a:schemeClr>
                </a:solidFill>
              </a:rPr>
              <a:t>dementia</a:t>
            </a:r>
            <a:r>
              <a:rPr lang="en-US" dirty="0">
                <a:solidFill>
                  <a:schemeClr val="accent6">
                    <a:lumMod val="75000"/>
                  </a:schemeClr>
                </a:solidFill>
              </a:rPr>
              <a:t> </a:t>
            </a:r>
            <a:r>
              <a:rPr lang="en-US" dirty="0">
                <a:solidFill>
                  <a:srgbClr val="FFFFFF"/>
                </a:solidFill>
              </a:rPr>
              <a:t>diagnosed about </a:t>
            </a:r>
            <a:r>
              <a:rPr lang="en-US" u="sng" dirty="0">
                <a:solidFill>
                  <a:srgbClr val="E46C0A"/>
                </a:solidFill>
              </a:rPr>
              <a:t>a year ago </a:t>
            </a:r>
            <a:r>
              <a:rPr lang="en-US" dirty="0">
                <a:solidFill>
                  <a:srgbClr val="FFFFFF"/>
                </a:solidFill>
              </a:rPr>
              <a:t>with gradual decline of her cognitive status. Patient currently lives at her home. She is </a:t>
            </a:r>
            <a:r>
              <a:rPr lang="en-US" u="sng" dirty="0">
                <a:solidFill>
                  <a:srgbClr val="E46C0A"/>
                </a:solidFill>
              </a:rPr>
              <a:t>independent of her ADLs.</a:t>
            </a:r>
            <a:r>
              <a:rPr lang="en-US" dirty="0">
                <a:solidFill>
                  <a:srgbClr val="FFFFFF"/>
                </a:solidFill>
              </a:rPr>
              <a:t> However, she </a:t>
            </a:r>
            <a:r>
              <a:rPr lang="en-US" dirty="0">
                <a:solidFill>
                  <a:srgbClr val="E46C0A"/>
                </a:solidFill>
              </a:rPr>
              <a:t>needs help with her medications, finances and transportation</a:t>
            </a:r>
            <a:r>
              <a:rPr lang="en-US" dirty="0">
                <a:solidFill>
                  <a:srgbClr val="FFFFFF"/>
                </a:solidFill>
              </a:rPr>
              <a:t>. Last year, patient forgot to pay several of her bills and her daughter started helping her with her finances. She stopped driving few months ago since she was involved in an accident and </a:t>
            </a:r>
            <a:r>
              <a:rPr lang="en-US" u="sng" dirty="0">
                <a:solidFill>
                  <a:srgbClr val="E46C0A"/>
                </a:solidFill>
              </a:rPr>
              <a:t>injured her knee</a:t>
            </a:r>
            <a:r>
              <a:rPr lang="en-US" dirty="0">
                <a:solidFill>
                  <a:srgbClr val="FFFFFF"/>
                </a:solidFill>
              </a:rPr>
              <a:t>. The daughter recently hired a caregiver to help with Ms. M’s chores at home. The daughter fills Ms. M’s pill box every week and Ms. M  takes her medications by herself. Ms. M’s  medical problems are significant for </a:t>
            </a:r>
            <a:r>
              <a:rPr lang="en-US" u="sng" dirty="0">
                <a:solidFill>
                  <a:srgbClr val="E46C0A"/>
                </a:solidFill>
              </a:rPr>
              <a:t>HTN, DM and osteoarthritis</a:t>
            </a:r>
            <a:r>
              <a:rPr lang="en-US" dirty="0">
                <a:solidFill>
                  <a:srgbClr val="FFFFFF"/>
                </a:solidFill>
              </a:rPr>
              <a:t>. Ms. M is usually calm and pleasant and an overall amiable personality as per the daughter.  Ms. M has notable </a:t>
            </a:r>
            <a:r>
              <a:rPr lang="en-US" dirty="0">
                <a:solidFill>
                  <a:srgbClr val="E46C0A"/>
                </a:solidFill>
              </a:rPr>
              <a:t>cognitive deficits most importantly difficulty with naming objects, remembering recent events and misplacing her items</a:t>
            </a:r>
            <a:r>
              <a:rPr lang="en-US" dirty="0">
                <a:solidFill>
                  <a:srgbClr val="FFFFFF"/>
                </a:solidFill>
              </a:rPr>
              <a:t>. Recently, she was taken to her PCP for </a:t>
            </a:r>
            <a:r>
              <a:rPr lang="en-US" dirty="0">
                <a:solidFill>
                  <a:srgbClr val="E46C0A"/>
                </a:solidFill>
              </a:rPr>
              <a:t>increase in her knee pain which kept her from sleeping at night</a:t>
            </a:r>
            <a:r>
              <a:rPr lang="en-US" dirty="0">
                <a:solidFill>
                  <a:srgbClr val="FFFFFF"/>
                </a:solidFill>
              </a:rPr>
              <a:t>. She was </a:t>
            </a:r>
            <a:r>
              <a:rPr lang="en-US" dirty="0">
                <a:solidFill>
                  <a:srgbClr val="E46C0A"/>
                </a:solidFill>
              </a:rPr>
              <a:t>added couple of medications</a:t>
            </a:r>
            <a:r>
              <a:rPr lang="en-US" dirty="0">
                <a:solidFill>
                  <a:srgbClr val="FFFFFF"/>
                </a:solidFill>
              </a:rPr>
              <a:t> to her current medications. A week later, patient becomes </a:t>
            </a:r>
            <a:r>
              <a:rPr lang="en-US" dirty="0">
                <a:solidFill>
                  <a:srgbClr val="E46C0A"/>
                </a:solidFill>
              </a:rPr>
              <a:t>increasingly irritable and angry</a:t>
            </a:r>
            <a:r>
              <a:rPr lang="en-US" dirty="0">
                <a:solidFill>
                  <a:srgbClr val="FFFFFF"/>
                </a:solidFill>
              </a:rPr>
              <a:t>. She was also  </a:t>
            </a:r>
            <a:r>
              <a:rPr lang="en-US" dirty="0">
                <a:solidFill>
                  <a:srgbClr val="E46C0A"/>
                </a:solidFill>
              </a:rPr>
              <a:t>more confused.</a:t>
            </a:r>
            <a:r>
              <a:rPr lang="en-US" dirty="0">
                <a:solidFill>
                  <a:srgbClr val="FFFFFF"/>
                </a:solidFill>
              </a:rPr>
              <a:t>  She </a:t>
            </a:r>
            <a:r>
              <a:rPr lang="en-US" dirty="0">
                <a:solidFill>
                  <a:srgbClr val="E46C0A"/>
                </a:solidFill>
              </a:rPr>
              <a:t>accused the caregiver for stealing her things and bringing other people in the house</a:t>
            </a:r>
            <a:r>
              <a:rPr lang="en-US" dirty="0">
                <a:solidFill>
                  <a:srgbClr val="FFFFFF"/>
                </a:solidFill>
              </a:rPr>
              <a:t>. When the caregiver confronted her, she yelled at the caregiver “you are trying to kill me and I have to save myself” and hit the caregiver. Given her behaviors, she was sent to the ED. </a:t>
            </a:r>
          </a:p>
        </p:txBody>
      </p:sp>
    </p:spTree>
    <p:extLst>
      <p:ext uri="{BB962C8B-B14F-4D97-AF65-F5344CB8AC3E}">
        <p14:creationId xmlns:p14="http://schemas.microsoft.com/office/powerpoint/2010/main" val="28628964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4420" y="1559126"/>
            <a:ext cx="7117080" cy="3416320"/>
          </a:xfrm>
          <a:prstGeom prst="rect">
            <a:avLst/>
          </a:prstGeom>
          <a:noFill/>
        </p:spPr>
        <p:txBody>
          <a:bodyPr wrap="square" rtlCol="0">
            <a:spAutoFit/>
          </a:bodyPr>
          <a:lstStyle/>
          <a:p>
            <a:r>
              <a:rPr lang="en-US" dirty="0" smtClean="0">
                <a:solidFill>
                  <a:schemeClr val="bg1"/>
                </a:solidFill>
              </a:rPr>
              <a:t>History </a:t>
            </a:r>
            <a:r>
              <a:rPr lang="mr-IN" dirty="0" smtClean="0">
                <a:solidFill>
                  <a:schemeClr val="bg1"/>
                </a:solidFill>
              </a:rPr>
              <a:t>–</a:t>
            </a:r>
            <a:r>
              <a:rPr lang="en-US" dirty="0" smtClean="0">
                <a:solidFill>
                  <a:schemeClr val="bg1"/>
                </a:solidFill>
              </a:rPr>
              <a:t> Duration, Progression, ADLs,  IADLs</a:t>
            </a:r>
          </a:p>
          <a:p>
            <a:endParaRPr lang="en-US" dirty="0" smtClean="0">
              <a:solidFill>
                <a:schemeClr val="bg1"/>
              </a:solidFill>
            </a:endParaRPr>
          </a:p>
          <a:p>
            <a:r>
              <a:rPr lang="en-US" dirty="0" smtClean="0">
                <a:solidFill>
                  <a:schemeClr val="bg1"/>
                </a:solidFill>
              </a:rPr>
              <a:t>Living at home </a:t>
            </a:r>
            <a:r>
              <a:rPr lang="mr-IN" dirty="0" smtClean="0">
                <a:solidFill>
                  <a:schemeClr val="bg1"/>
                </a:solidFill>
              </a:rPr>
              <a:t>–</a:t>
            </a:r>
            <a:r>
              <a:rPr lang="en-US" dirty="0" smtClean="0">
                <a:solidFill>
                  <a:schemeClr val="bg1"/>
                </a:solidFill>
              </a:rPr>
              <a:t> ? Stage of dementia</a:t>
            </a:r>
          </a:p>
          <a:p>
            <a:endParaRPr lang="en-US" dirty="0" smtClean="0">
              <a:solidFill>
                <a:schemeClr val="bg1"/>
              </a:solidFill>
            </a:endParaRPr>
          </a:p>
          <a:p>
            <a:r>
              <a:rPr lang="en-US" dirty="0" smtClean="0">
                <a:solidFill>
                  <a:schemeClr val="bg1"/>
                </a:solidFill>
              </a:rPr>
              <a:t>Possible visual hallucinations </a:t>
            </a:r>
            <a:r>
              <a:rPr lang="mr-IN" dirty="0" smtClean="0">
                <a:solidFill>
                  <a:schemeClr val="bg1"/>
                </a:solidFill>
              </a:rPr>
              <a:t>–</a:t>
            </a:r>
            <a:r>
              <a:rPr lang="en-US" dirty="0" smtClean="0">
                <a:solidFill>
                  <a:schemeClr val="bg1"/>
                </a:solidFill>
              </a:rPr>
              <a:t> Is it likely with the type of dementia.</a:t>
            </a:r>
          </a:p>
          <a:p>
            <a:endParaRPr lang="en-US" dirty="0" smtClean="0">
              <a:solidFill>
                <a:schemeClr val="bg1"/>
              </a:solidFill>
            </a:endParaRPr>
          </a:p>
          <a:p>
            <a:r>
              <a:rPr lang="en-US" dirty="0" smtClean="0">
                <a:solidFill>
                  <a:schemeClr val="bg1"/>
                </a:solidFill>
              </a:rPr>
              <a:t>What more information would you want?</a:t>
            </a:r>
          </a:p>
          <a:p>
            <a:endParaRPr lang="en-US" dirty="0" smtClean="0">
              <a:solidFill>
                <a:schemeClr val="bg1"/>
              </a:solidFill>
            </a:endParaRPr>
          </a:p>
          <a:p>
            <a:r>
              <a:rPr lang="en-US" dirty="0" smtClean="0">
                <a:solidFill>
                  <a:schemeClr val="bg1"/>
                </a:solidFill>
              </a:rPr>
              <a:t>What medical work up do you suggest?</a:t>
            </a:r>
          </a:p>
          <a:p>
            <a:endParaRPr lang="en-US" dirty="0" smtClean="0">
              <a:solidFill>
                <a:schemeClr val="bg1"/>
              </a:solidFill>
            </a:endParaRPr>
          </a:p>
          <a:p>
            <a:r>
              <a:rPr lang="en-US" dirty="0" smtClean="0">
                <a:solidFill>
                  <a:schemeClr val="bg1"/>
                </a:solidFill>
              </a:rPr>
              <a:t>Any previous interventions that might have prevented this?</a:t>
            </a: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854483431"/>
      </p:ext>
    </p:extLst>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sz="3600" dirty="0" smtClean="0">
                <a:solidFill>
                  <a:srgbClr val="FFFF00"/>
                </a:solidFill>
                <a:latin typeface="Garamond" pitchFamily="18" charset="0"/>
              </a:rPr>
              <a:t>Non Pharmacological Management of BPSD</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537634"/>
            <a:ext cx="8534400" cy="5632311"/>
          </a:xfrm>
          <a:prstGeom prst="rect">
            <a:avLst/>
          </a:prstGeom>
          <a:noFill/>
        </p:spPr>
        <p:txBody>
          <a:bodyPr wrap="square" rtlCol="0">
            <a:spAutoFit/>
          </a:bodyPr>
          <a:lstStyle/>
          <a:p>
            <a:pPr algn="just"/>
            <a:r>
              <a:rPr lang="en-US" sz="2400" u="sng" dirty="0" smtClean="0">
                <a:solidFill>
                  <a:schemeClr val="bg1"/>
                </a:solidFill>
                <a:latin typeface="Garamond" pitchFamily="18" charset="0"/>
              </a:rPr>
              <a:t>Why Important?</a:t>
            </a:r>
          </a:p>
          <a:p>
            <a:pPr marL="1028700" lvl="1" indent="-571500" algn="just">
              <a:lnSpc>
                <a:spcPct val="150000"/>
              </a:lnSpc>
              <a:buFont typeface="Arial"/>
              <a:buChar char="•"/>
            </a:pPr>
            <a:r>
              <a:rPr lang="en-US" sz="2400" dirty="0" smtClean="0">
                <a:solidFill>
                  <a:schemeClr val="bg1"/>
                </a:solidFill>
                <a:latin typeface="Garamond" pitchFamily="18" charset="0"/>
              </a:rPr>
              <a:t>First line</a:t>
            </a:r>
          </a:p>
          <a:p>
            <a:pPr marL="1028700" lvl="1" indent="-571500" algn="just">
              <a:lnSpc>
                <a:spcPct val="150000"/>
              </a:lnSpc>
              <a:buFont typeface="Arial"/>
              <a:buChar char="•"/>
            </a:pPr>
            <a:r>
              <a:rPr lang="en-US" sz="2400" dirty="0" smtClean="0">
                <a:solidFill>
                  <a:schemeClr val="bg1"/>
                </a:solidFill>
                <a:latin typeface="Garamond" pitchFamily="18" charset="0"/>
              </a:rPr>
              <a:t>No FDA approved medication to control behavioral symptoms in dementia</a:t>
            </a:r>
          </a:p>
          <a:p>
            <a:pPr marL="1028700" lvl="1" indent="-571500" algn="just">
              <a:lnSpc>
                <a:spcPct val="150000"/>
              </a:lnSpc>
              <a:buFont typeface="Arial"/>
              <a:buChar char="•"/>
            </a:pPr>
            <a:r>
              <a:rPr lang="en-US" sz="2400" dirty="0" smtClean="0">
                <a:solidFill>
                  <a:schemeClr val="bg1"/>
                </a:solidFill>
                <a:latin typeface="Garamond" pitchFamily="18" charset="0"/>
              </a:rPr>
              <a:t>Most commonly  used medications  - antipsychotics and/or benzodiazepines – both class  with significant side effects.</a:t>
            </a:r>
          </a:p>
          <a:p>
            <a:pPr marL="1028700" lvl="1" indent="-571500" algn="just">
              <a:lnSpc>
                <a:spcPct val="150000"/>
              </a:lnSpc>
              <a:buFont typeface="Arial"/>
              <a:buChar char="•"/>
            </a:pPr>
            <a:r>
              <a:rPr lang="en-US" sz="2400" dirty="0" smtClean="0">
                <a:solidFill>
                  <a:schemeClr val="bg1"/>
                </a:solidFill>
                <a:latin typeface="Garamond" pitchFamily="18" charset="0"/>
              </a:rPr>
              <a:t>Not used unless clear indication that benefits outweigh the risks</a:t>
            </a:r>
          </a:p>
          <a:p>
            <a:pPr marL="1028700" lvl="1" indent="-571500" algn="just">
              <a:lnSpc>
                <a:spcPct val="150000"/>
              </a:lnSpc>
              <a:buFont typeface="Arial"/>
              <a:buChar char="•"/>
            </a:pPr>
            <a:r>
              <a:rPr lang="en-US" sz="2400" dirty="0">
                <a:solidFill>
                  <a:schemeClr val="bg1"/>
                </a:solidFill>
                <a:latin typeface="Garamond" pitchFamily="18" charset="0"/>
              </a:rPr>
              <a:t>S</a:t>
            </a:r>
            <a:r>
              <a:rPr lang="en-US" sz="2400" dirty="0" smtClean="0">
                <a:solidFill>
                  <a:schemeClr val="bg1"/>
                </a:solidFill>
                <a:latin typeface="Garamond" pitchFamily="18" charset="0"/>
              </a:rPr>
              <a:t>ide effects are  inevitable with medications</a:t>
            </a:r>
          </a:p>
          <a:p>
            <a:pPr lvl="1" algn="just"/>
            <a:endParaRPr lang="en-US" sz="2400" dirty="0" smtClean="0">
              <a:solidFill>
                <a:schemeClr val="bg1"/>
              </a:solidFill>
              <a:latin typeface="Garamond" pitchFamily="18" charset="0"/>
            </a:endParaRPr>
          </a:p>
          <a:p>
            <a:pPr marL="571500" indent="-571500" algn="just">
              <a:buFont typeface="Arial"/>
              <a:buChar char="•"/>
            </a:pPr>
            <a:endParaRPr lang="en-US" sz="2400" dirty="0" smtClean="0">
              <a:solidFill>
                <a:schemeClr val="bg1"/>
              </a:solidFill>
              <a:latin typeface="Garamond" pitchFamily="18" charset="0"/>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181166"/>
      </p:ext>
    </p:extLst>
  </p:cSld>
  <p:clrMapOvr>
    <a:masterClrMapping/>
  </p:clrMapOvr>
  <p:transition spd="med">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600" y="228600"/>
            <a:ext cx="8001000" cy="675640"/>
          </a:xfrm>
        </p:spPr>
        <p:txBody>
          <a:bodyPr>
            <a:normAutofit/>
          </a:bodyPr>
          <a:lstStyle/>
          <a:p>
            <a:r>
              <a:rPr lang="en-US" sz="3600" dirty="0" smtClean="0">
                <a:solidFill>
                  <a:srgbClr val="FFFF00"/>
                </a:solidFill>
                <a:latin typeface="Garamond" pitchFamily="18" charset="0"/>
              </a:rPr>
              <a:t>Non Pharmacological Interventions </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537634"/>
            <a:ext cx="8534400" cy="1200328"/>
          </a:xfrm>
          <a:prstGeom prst="rect">
            <a:avLst/>
          </a:prstGeom>
          <a:noFill/>
        </p:spPr>
        <p:txBody>
          <a:bodyPr wrap="square" rtlCol="0">
            <a:spAutoFit/>
          </a:bodyPr>
          <a:lstStyle/>
          <a:p>
            <a:pPr algn="just"/>
            <a:endParaRPr lang="en-US" sz="2400" dirty="0" smtClean="0">
              <a:solidFill>
                <a:schemeClr val="bg1"/>
              </a:solidFill>
              <a:latin typeface="Garamond" pitchFamily="18" charset="0"/>
            </a:endParaRPr>
          </a:p>
          <a:p>
            <a:pPr lvl="1" algn="just"/>
            <a:endParaRPr lang="en-US" sz="2400" dirty="0" smtClean="0">
              <a:solidFill>
                <a:schemeClr val="bg1"/>
              </a:solidFill>
              <a:latin typeface="Garamond" pitchFamily="18" charset="0"/>
            </a:endParaRPr>
          </a:p>
          <a:p>
            <a:pPr marL="571500" indent="-571500" algn="just">
              <a:buFont typeface="Arial"/>
              <a:buChar char="•"/>
            </a:pPr>
            <a:endParaRPr lang="en-US" sz="2400" dirty="0" smtClean="0">
              <a:solidFill>
                <a:schemeClr val="bg1"/>
              </a:solidFill>
              <a:latin typeface="Garamond" pitchFamily="18" charset="0"/>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ounded Rectangle 4"/>
          <p:cNvSpPr/>
          <p:nvPr/>
        </p:nvSpPr>
        <p:spPr>
          <a:xfrm>
            <a:off x="228600" y="2010410"/>
            <a:ext cx="4302760" cy="1703405"/>
          </a:xfrm>
          <a:prstGeom prst="roundRect">
            <a:avLst/>
          </a:prstGeom>
          <a:effectLst>
            <a:glow rad="114300">
              <a:schemeClr val="tx2">
                <a:alpha val="12000"/>
              </a:scheme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solidFill>
                  <a:schemeClr val="tx2"/>
                </a:solidFill>
              </a:rPr>
              <a:t>Cognitive/Emotion oriented Interventions</a:t>
            </a:r>
          </a:p>
          <a:p>
            <a:pPr>
              <a:buFont typeface="Arial" pitchFamily="34" charset="0"/>
              <a:buChar char="•"/>
            </a:pPr>
            <a:r>
              <a:rPr lang="en-US" dirty="0" smtClean="0"/>
              <a:t>Reminiscence therapy</a:t>
            </a:r>
          </a:p>
          <a:p>
            <a:pPr>
              <a:buFont typeface="Arial" pitchFamily="34" charset="0"/>
              <a:buChar char="•"/>
            </a:pPr>
            <a:r>
              <a:rPr lang="en-US" dirty="0" smtClean="0"/>
              <a:t>Simulated presence therapy</a:t>
            </a:r>
          </a:p>
          <a:p>
            <a:pPr>
              <a:buFont typeface="Arial" pitchFamily="34" charset="0"/>
              <a:buChar char="•"/>
            </a:pPr>
            <a:r>
              <a:rPr lang="en-US" dirty="0" smtClean="0"/>
              <a:t>Validation therapy</a:t>
            </a:r>
            <a:endParaRPr lang="en-US" dirty="0"/>
          </a:p>
        </p:txBody>
      </p:sp>
      <p:sp>
        <p:nvSpPr>
          <p:cNvPr id="11" name="Rounded Rectangle 10"/>
          <p:cNvSpPr/>
          <p:nvPr/>
        </p:nvSpPr>
        <p:spPr>
          <a:xfrm>
            <a:off x="1935370" y="3516774"/>
            <a:ext cx="4253230" cy="2316480"/>
          </a:xfrm>
          <a:prstGeom prst="roundRect">
            <a:avLst/>
          </a:prstGeom>
          <a:effectLst>
            <a:glow rad="114300">
              <a:schemeClr val="tx2">
                <a:alpha val="12000"/>
              </a:scheme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solidFill>
                  <a:schemeClr val="tx2"/>
                </a:solidFill>
              </a:rPr>
              <a:t>Sensory stimulation interventions</a:t>
            </a:r>
          </a:p>
          <a:p>
            <a:pPr>
              <a:buFont typeface="Arial" pitchFamily="34" charset="0"/>
              <a:buChar char="•"/>
            </a:pPr>
            <a:r>
              <a:rPr lang="en-US" dirty="0" smtClean="0"/>
              <a:t>Acupuncture</a:t>
            </a:r>
          </a:p>
          <a:p>
            <a:pPr>
              <a:buFont typeface="Arial" pitchFamily="34" charset="0"/>
              <a:buChar char="•"/>
            </a:pPr>
            <a:r>
              <a:rPr lang="en-US" dirty="0" smtClean="0"/>
              <a:t>Aromatherapy</a:t>
            </a:r>
          </a:p>
          <a:p>
            <a:pPr>
              <a:buFont typeface="Arial" pitchFamily="34" charset="0"/>
              <a:buChar char="•"/>
            </a:pPr>
            <a:r>
              <a:rPr lang="en-US" dirty="0" smtClean="0"/>
              <a:t>Light therapy</a:t>
            </a:r>
          </a:p>
          <a:p>
            <a:pPr>
              <a:buFont typeface="Arial" pitchFamily="34" charset="0"/>
              <a:buChar char="•"/>
            </a:pPr>
            <a:r>
              <a:rPr lang="en-US" dirty="0" smtClean="0"/>
              <a:t>Massage/touch therapy</a:t>
            </a:r>
          </a:p>
          <a:p>
            <a:pPr>
              <a:buFont typeface="Arial" pitchFamily="34" charset="0"/>
              <a:buChar char="•"/>
            </a:pPr>
            <a:r>
              <a:rPr lang="en-US" dirty="0" smtClean="0"/>
              <a:t>Music therapy</a:t>
            </a:r>
          </a:p>
          <a:p>
            <a:pPr>
              <a:buFont typeface="Arial" pitchFamily="34" charset="0"/>
              <a:buChar char="•"/>
            </a:pPr>
            <a:r>
              <a:rPr lang="en-US" dirty="0" err="1" smtClean="0"/>
              <a:t>Snoezelen</a:t>
            </a:r>
            <a:r>
              <a:rPr lang="en-US" dirty="0" smtClean="0"/>
              <a:t> multisensory stimulation</a:t>
            </a:r>
          </a:p>
        </p:txBody>
      </p:sp>
      <p:sp>
        <p:nvSpPr>
          <p:cNvPr id="13" name="Rounded Rectangle 12"/>
          <p:cNvSpPr/>
          <p:nvPr/>
        </p:nvSpPr>
        <p:spPr>
          <a:xfrm>
            <a:off x="3336715" y="1071185"/>
            <a:ext cx="3082290" cy="951566"/>
          </a:xfrm>
          <a:prstGeom prst="roundRect">
            <a:avLst/>
          </a:prstGeom>
          <a:effectLst>
            <a:glow rad="114300">
              <a:schemeClr val="tx2">
                <a:alpha val="12000"/>
              </a:scheme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solidFill>
                  <a:schemeClr val="tx2"/>
                </a:solidFill>
              </a:rPr>
              <a:t>Behavior Management Techniques</a:t>
            </a:r>
            <a:endParaRPr lang="en-US" b="1" u="sng" dirty="0">
              <a:solidFill>
                <a:schemeClr val="tx2"/>
              </a:solidFill>
            </a:endParaRPr>
          </a:p>
        </p:txBody>
      </p:sp>
      <p:sp>
        <p:nvSpPr>
          <p:cNvPr id="14" name="Rounded Rectangle 13"/>
          <p:cNvSpPr/>
          <p:nvPr/>
        </p:nvSpPr>
        <p:spPr>
          <a:xfrm>
            <a:off x="5818362" y="3516774"/>
            <a:ext cx="3082290" cy="1005840"/>
          </a:xfrm>
          <a:prstGeom prst="roundRect">
            <a:avLst/>
          </a:prstGeom>
          <a:effectLst>
            <a:glow rad="114300">
              <a:schemeClr val="tx2">
                <a:alpha val="12000"/>
              </a:scheme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r>
              <a:rPr lang="en-US" b="1" u="sng" dirty="0" smtClean="0">
                <a:solidFill>
                  <a:schemeClr val="tx2"/>
                </a:solidFill>
              </a:rPr>
              <a:t>Psychosocial interventions </a:t>
            </a:r>
            <a:r>
              <a:rPr lang="en-US" dirty="0" smtClean="0"/>
              <a:t>Animal assisted therapy and exercise</a:t>
            </a:r>
            <a:endParaRPr lang="en-US" dirty="0"/>
          </a:p>
        </p:txBody>
      </p:sp>
      <p:sp>
        <p:nvSpPr>
          <p:cNvPr id="19" name="TextBox 18"/>
          <p:cNvSpPr txBox="1"/>
          <p:nvPr/>
        </p:nvSpPr>
        <p:spPr>
          <a:xfrm>
            <a:off x="1354667" y="6400800"/>
            <a:ext cx="6101250" cy="276999"/>
          </a:xfrm>
          <a:prstGeom prst="rect">
            <a:avLst/>
          </a:prstGeom>
          <a:noFill/>
        </p:spPr>
        <p:txBody>
          <a:bodyPr wrap="none" rtlCol="0">
            <a:spAutoFit/>
          </a:bodyPr>
          <a:lstStyle/>
          <a:p>
            <a:r>
              <a:rPr lang="en-US" sz="1200" dirty="0" err="1" smtClean="0">
                <a:solidFill>
                  <a:schemeClr val="bg1"/>
                </a:solidFill>
              </a:rPr>
              <a:t>Cerejeira</a:t>
            </a:r>
            <a:r>
              <a:rPr lang="en-US" sz="1200" dirty="0" smtClean="0">
                <a:solidFill>
                  <a:schemeClr val="bg1"/>
                </a:solidFill>
              </a:rPr>
              <a:t> J et al. Behavioral and psychological symptoms of dementia. Frontiers in Neurology. 2012</a:t>
            </a:r>
            <a:endParaRPr lang="en-US" sz="1200" dirty="0">
              <a:solidFill>
                <a:schemeClr val="bg1"/>
              </a:solidFill>
            </a:endParaRPr>
          </a:p>
        </p:txBody>
      </p:sp>
    </p:spTree>
    <p:extLst>
      <p:ext uri="{BB962C8B-B14F-4D97-AF65-F5344CB8AC3E}">
        <p14:creationId xmlns:p14="http://schemas.microsoft.com/office/powerpoint/2010/main" val="776597870"/>
      </p:ext>
    </p:extLst>
  </p:cSld>
  <p:clrMapOvr>
    <a:masterClrMapping/>
  </p:clrMapOvr>
  <p:transition spd="med">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257"/>
          </a:xfrm>
        </p:spPr>
        <p:txBody>
          <a:bodyPr>
            <a:normAutofit fontScale="90000"/>
          </a:bodyPr>
          <a:lstStyle/>
          <a:p>
            <a:r>
              <a:rPr lang="en-US" dirty="0" smtClean="0">
                <a:solidFill>
                  <a:srgbClr val="FFFF00"/>
                </a:solidFill>
                <a:latin typeface="Garamond"/>
                <a:cs typeface="Garamond"/>
              </a:rPr>
              <a:t>Geriatric Assessment: Challenges</a:t>
            </a:r>
            <a:endParaRPr lang="en-US" dirty="0">
              <a:solidFill>
                <a:srgbClr val="FFFF00"/>
              </a:solidFill>
              <a:latin typeface="Garamond"/>
              <a:cs typeface="Garamond"/>
            </a:endParaRPr>
          </a:p>
        </p:txBody>
      </p:sp>
      <p:sp>
        <p:nvSpPr>
          <p:cNvPr id="3" name="Content Placeholder 2"/>
          <p:cNvSpPr>
            <a:spLocks noGrp="1"/>
          </p:cNvSpPr>
          <p:nvPr>
            <p:ph idx="1"/>
          </p:nvPr>
        </p:nvSpPr>
        <p:spPr>
          <a:xfrm>
            <a:off x="457200" y="1538371"/>
            <a:ext cx="8229600" cy="4764004"/>
          </a:xfrm>
        </p:spPr>
        <p:txBody>
          <a:bodyPr>
            <a:normAutofit fontScale="70000" lnSpcReduction="20000"/>
          </a:bodyPr>
          <a:lstStyle/>
          <a:p>
            <a:r>
              <a:rPr lang="en-US" dirty="0">
                <a:solidFill>
                  <a:schemeClr val="tx2">
                    <a:lumMod val="20000"/>
                    <a:lumOff val="80000"/>
                  </a:schemeClr>
                </a:solidFill>
                <a:latin typeface="Garamond"/>
                <a:cs typeface="Garamond"/>
              </a:rPr>
              <a:t>A</a:t>
            </a:r>
            <a:r>
              <a:rPr lang="en-US" dirty="0" smtClean="0">
                <a:solidFill>
                  <a:schemeClr val="tx2">
                    <a:lumMod val="20000"/>
                    <a:lumOff val="80000"/>
                  </a:schemeClr>
                </a:solidFill>
                <a:latin typeface="Garamond"/>
                <a:cs typeface="Garamond"/>
              </a:rPr>
              <a:t>typical presentation of acute illness </a:t>
            </a:r>
            <a:r>
              <a:rPr lang="en-US" dirty="0">
                <a:solidFill>
                  <a:schemeClr val="tx2">
                    <a:lumMod val="20000"/>
                    <a:lumOff val="80000"/>
                  </a:schemeClr>
                </a:solidFill>
                <a:latin typeface="Garamond"/>
                <a:cs typeface="Garamond"/>
              </a:rPr>
              <a:t> </a:t>
            </a:r>
            <a:r>
              <a:rPr lang="en-US" dirty="0" smtClean="0">
                <a:solidFill>
                  <a:schemeClr val="tx2">
                    <a:lumMod val="20000"/>
                    <a:lumOff val="80000"/>
                  </a:schemeClr>
                </a:solidFill>
                <a:latin typeface="Garamond"/>
                <a:cs typeface="Garamond"/>
              </a:rPr>
              <a:t>- e.g. pneumonia or UTI may present as acute neurological event.</a:t>
            </a:r>
          </a:p>
          <a:p>
            <a:endParaRPr lang="en-US" dirty="0" smtClean="0">
              <a:solidFill>
                <a:schemeClr val="tx2">
                  <a:lumMod val="20000"/>
                  <a:lumOff val="80000"/>
                </a:schemeClr>
              </a:solidFill>
              <a:latin typeface="Garamond"/>
              <a:cs typeface="Garamond"/>
            </a:endParaRPr>
          </a:p>
          <a:p>
            <a:r>
              <a:rPr lang="en-US" dirty="0" smtClean="0">
                <a:solidFill>
                  <a:schemeClr val="tx2">
                    <a:lumMod val="20000"/>
                    <a:lumOff val="80000"/>
                  </a:schemeClr>
                </a:solidFill>
                <a:latin typeface="Garamond"/>
                <a:cs typeface="Garamond"/>
              </a:rPr>
              <a:t>Sometimes infection may not be accompanied with fever or elevated in white cell count.</a:t>
            </a:r>
          </a:p>
          <a:p>
            <a:endParaRPr lang="en-US" dirty="0" smtClean="0">
              <a:solidFill>
                <a:schemeClr val="tx2">
                  <a:lumMod val="20000"/>
                  <a:lumOff val="80000"/>
                </a:schemeClr>
              </a:solidFill>
              <a:latin typeface="Garamond"/>
              <a:cs typeface="Garamond"/>
            </a:endParaRPr>
          </a:p>
          <a:p>
            <a:r>
              <a:rPr lang="en-US" dirty="0" smtClean="0">
                <a:solidFill>
                  <a:schemeClr val="tx2">
                    <a:lumMod val="20000"/>
                    <a:lumOff val="80000"/>
                  </a:schemeClr>
                </a:solidFill>
                <a:latin typeface="Garamond"/>
                <a:cs typeface="Garamond"/>
              </a:rPr>
              <a:t>Impaired thirst mechanism </a:t>
            </a:r>
            <a:r>
              <a:rPr lang="mr-IN" dirty="0" smtClean="0">
                <a:solidFill>
                  <a:schemeClr val="tx2">
                    <a:lumMod val="20000"/>
                    <a:lumOff val="80000"/>
                  </a:schemeClr>
                </a:solidFill>
                <a:latin typeface="Garamond"/>
                <a:cs typeface="Garamond"/>
              </a:rPr>
              <a:t>–</a:t>
            </a:r>
            <a:r>
              <a:rPr lang="en-US" dirty="0" smtClean="0">
                <a:solidFill>
                  <a:schemeClr val="tx2">
                    <a:lumMod val="20000"/>
                    <a:lumOff val="80000"/>
                  </a:schemeClr>
                </a:solidFill>
                <a:latin typeface="Garamond"/>
                <a:cs typeface="Garamond"/>
              </a:rPr>
              <a:t> can quickly lead to dehydration </a:t>
            </a:r>
          </a:p>
          <a:p>
            <a:endParaRPr lang="en-US" dirty="0" smtClean="0">
              <a:solidFill>
                <a:schemeClr val="tx2">
                  <a:lumMod val="20000"/>
                  <a:lumOff val="80000"/>
                </a:schemeClr>
              </a:solidFill>
              <a:latin typeface="Garamond"/>
              <a:cs typeface="Garamond"/>
            </a:endParaRPr>
          </a:p>
          <a:p>
            <a:r>
              <a:rPr lang="en-US" dirty="0" smtClean="0">
                <a:solidFill>
                  <a:schemeClr val="tx2">
                    <a:lumMod val="20000"/>
                    <a:lumOff val="80000"/>
                  </a:schemeClr>
                </a:solidFill>
                <a:latin typeface="Garamond"/>
                <a:cs typeface="Garamond"/>
              </a:rPr>
              <a:t>Patient with pre-existing psychiatric illness </a:t>
            </a:r>
            <a:r>
              <a:rPr lang="mr-IN" dirty="0" smtClean="0">
                <a:solidFill>
                  <a:schemeClr val="tx2">
                    <a:lumMod val="20000"/>
                    <a:lumOff val="80000"/>
                  </a:schemeClr>
                </a:solidFill>
                <a:latin typeface="Garamond"/>
                <a:cs typeface="Garamond"/>
              </a:rPr>
              <a:t>–</a:t>
            </a:r>
            <a:r>
              <a:rPr lang="en-US" dirty="0" smtClean="0">
                <a:solidFill>
                  <a:schemeClr val="tx2">
                    <a:lumMod val="20000"/>
                    <a:lumOff val="80000"/>
                  </a:schemeClr>
                </a:solidFill>
                <a:latin typeface="Garamond"/>
                <a:cs typeface="Garamond"/>
              </a:rPr>
              <a:t> symptoms can be worsened with medical illness e.g. patient with schizophrenia may be more agitated.</a:t>
            </a:r>
          </a:p>
          <a:p>
            <a:endParaRPr lang="en-US" dirty="0">
              <a:solidFill>
                <a:schemeClr val="tx2">
                  <a:lumMod val="20000"/>
                  <a:lumOff val="80000"/>
                </a:schemeClr>
              </a:solidFill>
              <a:latin typeface="Garamond"/>
              <a:cs typeface="Garamond"/>
            </a:endParaRPr>
          </a:p>
          <a:p>
            <a:r>
              <a:rPr lang="en-US" dirty="0" smtClean="0">
                <a:solidFill>
                  <a:schemeClr val="tx2">
                    <a:lumMod val="20000"/>
                    <a:lumOff val="80000"/>
                  </a:schemeClr>
                </a:solidFill>
                <a:latin typeface="Garamond"/>
                <a:cs typeface="Garamond"/>
              </a:rPr>
              <a:t>Altered metabolism of medications </a:t>
            </a:r>
            <a:r>
              <a:rPr lang="mr-IN" dirty="0" smtClean="0">
                <a:solidFill>
                  <a:schemeClr val="tx2">
                    <a:lumMod val="20000"/>
                    <a:lumOff val="80000"/>
                  </a:schemeClr>
                </a:solidFill>
                <a:latin typeface="Garamond"/>
                <a:cs typeface="Garamond"/>
              </a:rPr>
              <a:t>–</a:t>
            </a:r>
            <a:r>
              <a:rPr lang="en-US" dirty="0" smtClean="0">
                <a:solidFill>
                  <a:schemeClr val="tx2">
                    <a:lumMod val="20000"/>
                    <a:lumOff val="80000"/>
                  </a:schemeClr>
                </a:solidFill>
                <a:latin typeface="Garamond"/>
                <a:cs typeface="Garamond"/>
              </a:rPr>
              <a:t> due to decreased functioning of liver enzymes, kidney function </a:t>
            </a:r>
            <a:r>
              <a:rPr lang="mr-IN" dirty="0" smtClean="0">
                <a:solidFill>
                  <a:schemeClr val="tx2">
                    <a:lumMod val="20000"/>
                    <a:lumOff val="80000"/>
                  </a:schemeClr>
                </a:solidFill>
                <a:latin typeface="Garamond"/>
                <a:cs typeface="Garamond"/>
              </a:rPr>
              <a:t>–</a:t>
            </a:r>
            <a:r>
              <a:rPr lang="en-US" dirty="0" smtClean="0">
                <a:solidFill>
                  <a:schemeClr val="tx2">
                    <a:lumMod val="20000"/>
                    <a:lumOff val="80000"/>
                  </a:schemeClr>
                </a:solidFill>
                <a:latin typeface="Garamond"/>
                <a:cs typeface="Garamond"/>
              </a:rPr>
              <a:t> increase chances of toxicity even after medication discontinued.</a:t>
            </a:r>
          </a:p>
          <a:p>
            <a:endParaRPr lang="en-US" dirty="0" smtClean="0">
              <a:solidFill>
                <a:schemeClr val="tx2">
                  <a:lumMod val="20000"/>
                  <a:lumOff val="80000"/>
                </a:schemeClr>
              </a:solidFill>
              <a:latin typeface="Garamond"/>
              <a:cs typeface="Garamond"/>
            </a:endParaRPr>
          </a:p>
          <a:p>
            <a:endParaRPr lang="en-US" dirty="0" smtClean="0">
              <a:solidFill>
                <a:schemeClr val="tx2">
                  <a:lumMod val="20000"/>
                  <a:lumOff val="80000"/>
                </a:schemeClr>
              </a:solidFill>
              <a:latin typeface="Garamond"/>
              <a:cs typeface="Garamond"/>
            </a:endParaRPr>
          </a:p>
          <a:p>
            <a:endParaRPr lang="en-US" dirty="0" smtClean="0">
              <a:solidFill>
                <a:schemeClr val="tx2">
                  <a:lumMod val="20000"/>
                  <a:lumOff val="80000"/>
                </a:schemeClr>
              </a:solidFill>
              <a:latin typeface="Garamond"/>
              <a:cs typeface="Garamond"/>
            </a:endParaRPr>
          </a:p>
          <a:p>
            <a:endParaRPr lang="en-US" dirty="0" smtClean="0">
              <a:solidFill>
                <a:schemeClr val="tx2">
                  <a:lumMod val="20000"/>
                  <a:lumOff val="80000"/>
                </a:schemeClr>
              </a:solidFill>
              <a:latin typeface="Garamond"/>
              <a:cs typeface="Garamond"/>
            </a:endParaRPr>
          </a:p>
          <a:p>
            <a:endParaRPr lang="en-US" dirty="0" smtClean="0">
              <a:solidFill>
                <a:schemeClr val="tx2">
                  <a:lumMod val="20000"/>
                  <a:lumOff val="80000"/>
                </a:schemeClr>
              </a:solidFill>
              <a:latin typeface="Garamond"/>
              <a:cs typeface="Garamond"/>
            </a:endParaRPr>
          </a:p>
          <a:p>
            <a:endParaRPr lang="en-US" dirty="0">
              <a:solidFill>
                <a:schemeClr val="tx2">
                  <a:lumMod val="20000"/>
                  <a:lumOff val="80000"/>
                </a:schemeClr>
              </a:solidFill>
              <a:latin typeface="Garamond"/>
              <a:cs typeface="Garamond"/>
            </a:endParaRPr>
          </a:p>
        </p:txBody>
      </p:sp>
      <p:cxnSp>
        <p:nvCxnSpPr>
          <p:cNvPr id="5" name="Straight Connector 4"/>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89201"/>
      </p:ext>
    </p:extLst>
  </p:cSld>
  <p:clrMapOvr>
    <a:masterClrMapping/>
  </p:clrMapOvr>
  <p:transition spd="med">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600" y="228600"/>
            <a:ext cx="8001000" cy="675640"/>
          </a:xfrm>
        </p:spPr>
        <p:txBody>
          <a:bodyPr>
            <a:normAutofit/>
          </a:bodyPr>
          <a:lstStyle/>
          <a:p>
            <a:r>
              <a:rPr lang="en-US" sz="3600" dirty="0" smtClean="0">
                <a:solidFill>
                  <a:srgbClr val="FFFF00"/>
                </a:solidFill>
                <a:latin typeface="Garamond" pitchFamily="18" charset="0"/>
              </a:rPr>
              <a:t>Non Pharmacological Interventions </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537634"/>
            <a:ext cx="8534400" cy="1200328"/>
          </a:xfrm>
          <a:prstGeom prst="rect">
            <a:avLst/>
          </a:prstGeom>
          <a:noFill/>
        </p:spPr>
        <p:txBody>
          <a:bodyPr wrap="square" rtlCol="0">
            <a:spAutoFit/>
          </a:bodyPr>
          <a:lstStyle/>
          <a:p>
            <a:pPr algn="just"/>
            <a:endParaRPr lang="en-US" sz="2400" dirty="0" smtClean="0">
              <a:solidFill>
                <a:schemeClr val="bg1"/>
              </a:solidFill>
              <a:latin typeface="Garamond" pitchFamily="18" charset="0"/>
            </a:endParaRPr>
          </a:p>
          <a:p>
            <a:pPr lvl="1" algn="just"/>
            <a:endParaRPr lang="en-US" sz="2400" dirty="0" smtClean="0">
              <a:solidFill>
                <a:schemeClr val="bg1"/>
              </a:solidFill>
              <a:latin typeface="Garamond" pitchFamily="18" charset="0"/>
            </a:endParaRPr>
          </a:p>
          <a:p>
            <a:pPr marL="571500" indent="-571500" algn="just">
              <a:buFont typeface="Arial"/>
              <a:buChar char="•"/>
            </a:pPr>
            <a:endParaRPr lang="en-US" sz="2400" dirty="0" smtClean="0">
              <a:solidFill>
                <a:schemeClr val="bg1"/>
              </a:solidFill>
              <a:latin typeface="Garamond" pitchFamily="18" charset="0"/>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ounded Rectangle 4"/>
          <p:cNvSpPr/>
          <p:nvPr/>
        </p:nvSpPr>
        <p:spPr>
          <a:xfrm>
            <a:off x="482600" y="1676401"/>
            <a:ext cx="8175625" cy="4024966"/>
          </a:xfrm>
          <a:prstGeom prst="roundRect">
            <a:avLst>
              <a:gd name="adj" fmla="val 0"/>
            </a:avLst>
          </a:prstGeom>
          <a:gradFill>
            <a:gsLst>
              <a:gs pos="0">
                <a:schemeClr val="accent1">
                  <a:tint val="100000"/>
                  <a:shade val="100000"/>
                  <a:satMod val="130000"/>
                  <a:alpha val="16000"/>
                </a:schemeClr>
              </a:gs>
              <a:gs pos="100000">
                <a:schemeClr val="accent1">
                  <a:tint val="50000"/>
                  <a:shade val="100000"/>
                  <a:satMod val="350000"/>
                </a:schemeClr>
              </a:gs>
            </a:gsLst>
          </a:gradFill>
          <a:effectLst>
            <a:glow rad="114300">
              <a:schemeClr val="tx2">
                <a:alpha val="12000"/>
              </a:schemeClr>
            </a:glow>
            <a:outerShdw blurRad="40000" dist="23000" dir="5400000" rotWithShape="0">
              <a:srgbClr val="000000">
                <a:alpha val="35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smtClean="0">
                <a:solidFill>
                  <a:schemeClr val="tx2"/>
                </a:solidFill>
              </a:rPr>
              <a:t>Cognitive/Emotion oriented Interventions</a:t>
            </a:r>
          </a:p>
          <a:p>
            <a:pPr algn="ctr"/>
            <a:endParaRPr lang="en-US" b="1" u="sng" dirty="0" smtClean="0">
              <a:solidFill>
                <a:schemeClr val="tx2"/>
              </a:solidFill>
            </a:endParaRPr>
          </a:p>
          <a:p>
            <a:pPr algn="ctr"/>
            <a:endParaRPr lang="en-US" b="1" u="sng" dirty="0" smtClean="0">
              <a:solidFill>
                <a:schemeClr val="tx2"/>
              </a:solidFill>
            </a:endParaRPr>
          </a:p>
          <a:p>
            <a:pPr>
              <a:buFont typeface="Arial" pitchFamily="34" charset="0"/>
              <a:buChar char="•"/>
            </a:pPr>
            <a:r>
              <a:rPr lang="en-US" b="1" dirty="0" smtClean="0">
                <a:solidFill>
                  <a:srgbClr val="FFFF00"/>
                </a:solidFill>
              </a:rPr>
              <a:t>Reminiscence therapy</a:t>
            </a:r>
          </a:p>
          <a:p>
            <a:pPr lvl="1">
              <a:buFont typeface="Arial" pitchFamily="34" charset="0"/>
              <a:buChar char="•"/>
            </a:pPr>
            <a:r>
              <a:rPr lang="en-US" dirty="0" smtClean="0"/>
              <a:t>Using to recount pleasurable experiences</a:t>
            </a:r>
          </a:p>
          <a:p>
            <a:pPr lvl="1"/>
            <a:endParaRPr lang="en-US" dirty="0" smtClean="0"/>
          </a:p>
          <a:p>
            <a:pPr>
              <a:buFont typeface="Arial" pitchFamily="34" charset="0"/>
              <a:buChar char="•"/>
            </a:pPr>
            <a:r>
              <a:rPr lang="en-US" b="1" dirty="0" smtClean="0">
                <a:solidFill>
                  <a:srgbClr val="FFFF00"/>
                </a:solidFill>
              </a:rPr>
              <a:t>Simulated presence therapy</a:t>
            </a:r>
          </a:p>
          <a:p>
            <a:pPr lvl="1">
              <a:buFont typeface="Arial" pitchFamily="34" charset="0"/>
              <a:buChar char="•"/>
            </a:pPr>
            <a:r>
              <a:rPr lang="en-US" dirty="0" smtClean="0"/>
              <a:t>Playing tape recordings of patient’s caregiver</a:t>
            </a:r>
          </a:p>
          <a:p>
            <a:pPr lvl="1">
              <a:buFont typeface="Arial" pitchFamily="34" charset="0"/>
              <a:buChar char="•"/>
            </a:pPr>
            <a:r>
              <a:rPr lang="en-US" dirty="0" smtClean="0"/>
              <a:t>Found to reduce anxiety and challenging behavior</a:t>
            </a:r>
          </a:p>
          <a:p>
            <a:pPr lvl="1"/>
            <a:endParaRPr lang="en-US" dirty="0" smtClean="0"/>
          </a:p>
          <a:p>
            <a:pPr>
              <a:buFont typeface="Arial" pitchFamily="34" charset="0"/>
              <a:buChar char="•"/>
            </a:pPr>
            <a:r>
              <a:rPr lang="en-US" b="1" dirty="0" smtClean="0">
                <a:solidFill>
                  <a:srgbClr val="FFFF00"/>
                </a:solidFill>
              </a:rPr>
              <a:t>Validation therapy</a:t>
            </a:r>
          </a:p>
          <a:p>
            <a:pPr lvl="1">
              <a:buFont typeface="Arial" pitchFamily="34" charset="0"/>
              <a:buChar char="•"/>
            </a:pPr>
            <a:r>
              <a:rPr lang="en-US" dirty="0" smtClean="0"/>
              <a:t>Focuses on responding to the emotion rather than the content what patient says</a:t>
            </a:r>
            <a:endParaRPr lang="en-US" dirty="0"/>
          </a:p>
        </p:txBody>
      </p:sp>
      <p:sp>
        <p:nvSpPr>
          <p:cNvPr id="15" name="TextBox 14"/>
          <p:cNvSpPr txBox="1"/>
          <p:nvPr/>
        </p:nvSpPr>
        <p:spPr>
          <a:xfrm>
            <a:off x="1354667" y="6400800"/>
            <a:ext cx="6101250" cy="276999"/>
          </a:xfrm>
          <a:prstGeom prst="rect">
            <a:avLst/>
          </a:prstGeom>
          <a:noFill/>
        </p:spPr>
        <p:txBody>
          <a:bodyPr wrap="none" rtlCol="0">
            <a:spAutoFit/>
          </a:bodyPr>
          <a:lstStyle/>
          <a:p>
            <a:r>
              <a:rPr lang="en-US" sz="1200" dirty="0" err="1" smtClean="0">
                <a:solidFill>
                  <a:schemeClr val="bg1"/>
                </a:solidFill>
              </a:rPr>
              <a:t>Cerejeira</a:t>
            </a:r>
            <a:r>
              <a:rPr lang="en-US" sz="1200" dirty="0" smtClean="0">
                <a:solidFill>
                  <a:schemeClr val="bg1"/>
                </a:solidFill>
              </a:rPr>
              <a:t> J et al. Behavioral and psychological symptoms of dementia. Frontiers in Neurology. 2012</a:t>
            </a:r>
            <a:endParaRPr lang="en-US" sz="1200" dirty="0">
              <a:solidFill>
                <a:schemeClr val="bg1"/>
              </a:solidFill>
            </a:endParaRPr>
          </a:p>
        </p:txBody>
      </p:sp>
    </p:spTree>
    <p:extLst>
      <p:ext uri="{BB962C8B-B14F-4D97-AF65-F5344CB8AC3E}">
        <p14:creationId xmlns:p14="http://schemas.microsoft.com/office/powerpoint/2010/main" val="776597870"/>
      </p:ext>
    </p:extLst>
  </p:cSld>
  <p:clrMapOvr>
    <a:masterClrMapping/>
  </p:clrMapOvr>
  <p:transition spd="med">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a:bodyPr>
          <a:lstStyle/>
          <a:p>
            <a:r>
              <a:rPr lang="en-US" sz="3600" dirty="0" smtClean="0">
                <a:solidFill>
                  <a:srgbClr val="FFFF00"/>
                </a:solidFill>
                <a:latin typeface="Garamond" pitchFamily="18" charset="0"/>
              </a:rPr>
              <a:t>Behavioral Management for BPSD</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6252" y="1537634"/>
            <a:ext cx="8534400" cy="4154984"/>
          </a:xfrm>
          <a:prstGeom prst="rect">
            <a:avLst/>
          </a:prstGeom>
          <a:noFill/>
        </p:spPr>
        <p:txBody>
          <a:bodyPr wrap="square" rtlCol="0">
            <a:spAutoFit/>
          </a:bodyPr>
          <a:lstStyle/>
          <a:p>
            <a:pPr lvl="1" algn="just"/>
            <a:r>
              <a:rPr lang="en-US" sz="2400" dirty="0" smtClean="0">
                <a:solidFill>
                  <a:schemeClr val="bg1"/>
                </a:solidFill>
                <a:latin typeface="Garamond" pitchFamily="18" charset="0"/>
              </a:rPr>
              <a:t>Patients with dementia – reasoning and language skills are gradually lost</a:t>
            </a:r>
          </a:p>
          <a:p>
            <a:pPr lvl="1" algn="just"/>
            <a:endParaRPr lang="en-US" sz="2400" dirty="0" smtClean="0">
              <a:solidFill>
                <a:schemeClr val="bg1"/>
              </a:solidFill>
              <a:latin typeface="Garamond" pitchFamily="18" charset="0"/>
            </a:endParaRPr>
          </a:p>
          <a:p>
            <a:pPr lvl="1" algn="just"/>
            <a:r>
              <a:rPr lang="en-US" sz="2400" dirty="0" smtClean="0">
                <a:solidFill>
                  <a:schemeClr val="bg1"/>
                </a:solidFill>
                <a:latin typeface="Garamond" pitchFamily="18" charset="0"/>
              </a:rPr>
              <a:t>Communication is overtly behavioral</a:t>
            </a:r>
          </a:p>
          <a:p>
            <a:pPr lvl="1" algn="just"/>
            <a:endParaRPr lang="en-US" sz="2400" dirty="0" smtClean="0">
              <a:solidFill>
                <a:schemeClr val="bg1"/>
              </a:solidFill>
              <a:latin typeface="Garamond" pitchFamily="18" charset="0"/>
            </a:endParaRPr>
          </a:p>
          <a:p>
            <a:pPr lvl="1" algn="just"/>
            <a:r>
              <a:rPr lang="en-US" sz="2400" dirty="0" smtClean="0">
                <a:solidFill>
                  <a:schemeClr val="bg1"/>
                </a:solidFill>
                <a:latin typeface="Garamond" pitchFamily="18" charset="0"/>
              </a:rPr>
              <a:t>Even speech is intact – limited expression because of difficulty with expression.</a:t>
            </a:r>
          </a:p>
          <a:p>
            <a:pPr lvl="1" algn="just"/>
            <a:endParaRPr lang="en-US" sz="2400" dirty="0" smtClean="0">
              <a:solidFill>
                <a:schemeClr val="bg1"/>
              </a:solidFill>
              <a:latin typeface="Garamond" pitchFamily="18" charset="0"/>
            </a:endParaRPr>
          </a:p>
          <a:p>
            <a:pPr lvl="1" algn="just"/>
            <a:r>
              <a:rPr lang="en-US" sz="2400" dirty="0" smtClean="0">
                <a:solidFill>
                  <a:schemeClr val="bg1"/>
                </a:solidFill>
                <a:latin typeface="Garamond" pitchFamily="18" charset="0"/>
              </a:rPr>
              <a:t>Behaviors are usually an attempt to express their feelings and needs ~ crying out in young child.</a:t>
            </a:r>
          </a:p>
          <a:p>
            <a:pPr marL="571500" indent="-571500" algn="just">
              <a:buFont typeface="Arial"/>
              <a:buChar char="•"/>
            </a:pPr>
            <a:endParaRPr lang="en-US" sz="2400" dirty="0" smtClean="0">
              <a:solidFill>
                <a:schemeClr val="bg1"/>
              </a:solidFill>
              <a:latin typeface="Garamond" pitchFamily="18" charset="0"/>
            </a:endParaRP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69229" y="6419845"/>
            <a:ext cx="7766870" cy="261610"/>
          </a:xfrm>
          <a:prstGeom prst="rect">
            <a:avLst/>
          </a:prstGeom>
          <a:noFill/>
        </p:spPr>
        <p:txBody>
          <a:bodyPr wrap="none" rtlCol="0">
            <a:spAutoFit/>
          </a:bodyPr>
          <a:lstStyle/>
          <a:p>
            <a:r>
              <a:rPr lang="en-US" sz="1100" dirty="0" smtClean="0">
                <a:solidFill>
                  <a:schemeClr val="bg1"/>
                </a:solidFill>
              </a:rPr>
              <a:t>Carlson D.L. et al. Management of Dementia-Related Behavioral Disturbances: A </a:t>
            </a:r>
            <a:r>
              <a:rPr lang="en-US" sz="1100" dirty="0" err="1" smtClean="0">
                <a:solidFill>
                  <a:schemeClr val="bg1"/>
                </a:solidFill>
              </a:rPr>
              <a:t>Nonpharmacological</a:t>
            </a:r>
            <a:r>
              <a:rPr lang="en-US" sz="1100" dirty="0" smtClean="0">
                <a:solidFill>
                  <a:schemeClr val="bg1"/>
                </a:solidFill>
              </a:rPr>
              <a:t> Approach. Mayo </a:t>
            </a:r>
            <a:r>
              <a:rPr lang="en-US" sz="1100" dirty="0" err="1" smtClean="0">
                <a:solidFill>
                  <a:schemeClr val="bg1"/>
                </a:solidFill>
              </a:rPr>
              <a:t>Clin</a:t>
            </a:r>
            <a:r>
              <a:rPr lang="en-US" sz="1100" dirty="0" smtClean="0">
                <a:solidFill>
                  <a:schemeClr val="bg1"/>
                </a:solidFill>
              </a:rPr>
              <a:t> Proc 1995</a:t>
            </a:r>
          </a:p>
        </p:txBody>
      </p:sp>
    </p:spTree>
    <p:extLst>
      <p:ext uri="{BB962C8B-B14F-4D97-AF65-F5344CB8AC3E}">
        <p14:creationId xmlns:p14="http://schemas.microsoft.com/office/powerpoint/2010/main" val="1914181166"/>
      </p:ext>
    </p:extLst>
  </p:cSld>
  <p:clrMapOvr>
    <a:masterClrMapping/>
  </p:clrMapOvr>
  <p:transition spd="med">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099" y="228600"/>
            <a:ext cx="8001000" cy="675640"/>
          </a:xfrm>
        </p:spPr>
        <p:txBody>
          <a:bodyPr>
            <a:normAutofit/>
          </a:bodyPr>
          <a:lstStyle/>
          <a:p>
            <a:r>
              <a:rPr lang="en-US" sz="3600" dirty="0" smtClean="0">
                <a:solidFill>
                  <a:srgbClr val="FFFF00"/>
                </a:solidFill>
                <a:latin typeface="Garamond" pitchFamily="18" charset="0"/>
              </a:rPr>
              <a:t>Behavioral Management for BPSD</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597053" y="6429365"/>
            <a:ext cx="1935145" cy="261610"/>
          </a:xfrm>
          <a:prstGeom prst="rect">
            <a:avLst/>
          </a:prstGeom>
          <a:noFill/>
        </p:spPr>
        <p:txBody>
          <a:bodyPr wrap="none" rtlCol="0">
            <a:spAutoFit/>
          </a:bodyPr>
          <a:lstStyle/>
          <a:p>
            <a:r>
              <a:rPr lang="en-US" sz="1100" dirty="0" smtClean="0">
                <a:solidFill>
                  <a:schemeClr val="bg1"/>
                </a:solidFill>
              </a:rPr>
              <a:t>Alzheimer’s Association; alz.org</a:t>
            </a:r>
          </a:p>
        </p:txBody>
      </p:sp>
      <p:sp>
        <p:nvSpPr>
          <p:cNvPr id="3" name="TextBox 2"/>
          <p:cNvSpPr txBox="1"/>
          <p:nvPr/>
        </p:nvSpPr>
        <p:spPr>
          <a:xfrm>
            <a:off x="681191" y="1876425"/>
            <a:ext cx="7766870" cy="3831818"/>
          </a:xfrm>
          <a:prstGeom prst="rect">
            <a:avLst/>
          </a:prstGeom>
          <a:noFill/>
        </p:spPr>
        <p:txBody>
          <a:bodyPr wrap="square" rtlCol="0">
            <a:spAutoFit/>
          </a:bodyPr>
          <a:lstStyle/>
          <a:p>
            <a:pPr>
              <a:lnSpc>
                <a:spcPct val="150000"/>
              </a:lnSpc>
            </a:pPr>
            <a:r>
              <a:rPr lang="en-US" b="1" i="1" u="sng" dirty="0" smtClean="0">
                <a:solidFill>
                  <a:schemeClr val="accent6">
                    <a:lumMod val="40000"/>
                    <a:lumOff val="60000"/>
                  </a:schemeClr>
                </a:solidFill>
                <a:latin typeface="+mj-lt"/>
              </a:rPr>
              <a:t>Things to Say:</a:t>
            </a:r>
          </a:p>
          <a:p>
            <a:pPr marL="285750" indent="-285750">
              <a:lnSpc>
                <a:spcPct val="150000"/>
              </a:lnSpc>
              <a:buFont typeface="Arial" panose="020B0604020202020204" pitchFamily="34" charset="0"/>
              <a:buChar char="•"/>
            </a:pPr>
            <a:r>
              <a:rPr lang="en-US" dirty="0" smtClean="0">
                <a:solidFill>
                  <a:schemeClr val="bg1"/>
                </a:solidFill>
                <a:latin typeface="+mj-lt"/>
              </a:rPr>
              <a:t>May I help you?</a:t>
            </a:r>
          </a:p>
          <a:p>
            <a:pPr marL="285750" indent="-285750">
              <a:lnSpc>
                <a:spcPct val="150000"/>
              </a:lnSpc>
              <a:buFont typeface="Arial" panose="020B0604020202020204" pitchFamily="34" charset="0"/>
              <a:buChar char="•"/>
            </a:pPr>
            <a:r>
              <a:rPr lang="en-US" dirty="0" smtClean="0">
                <a:solidFill>
                  <a:schemeClr val="bg1"/>
                </a:solidFill>
                <a:latin typeface="+mj-lt"/>
              </a:rPr>
              <a:t>Do you have time to help me?</a:t>
            </a:r>
          </a:p>
          <a:p>
            <a:pPr marL="285750" indent="-285750">
              <a:lnSpc>
                <a:spcPct val="150000"/>
              </a:lnSpc>
              <a:buFont typeface="Arial" panose="020B0604020202020204" pitchFamily="34" charset="0"/>
              <a:buChar char="•"/>
            </a:pPr>
            <a:r>
              <a:rPr lang="en-US" dirty="0" smtClean="0">
                <a:solidFill>
                  <a:schemeClr val="bg1"/>
                </a:solidFill>
                <a:latin typeface="+mj-lt"/>
              </a:rPr>
              <a:t>You are safe here.</a:t>
            </a:r>
          </a:p>
          <a:p>
            <a:pPr marL="285750" indent="-285750">
              <a:lnSpc>
                <a:spcPct val="150000"/>
              </a:lnSpc>
              <a:buFont typeface="Arial" panose="020B0604020202020204" pitchFamily="34" charset="0"/>
              <a:buChar char="•"/>
            </a:pPr>
            <a:r>
              <a:rPr lang="en-US" dirty="0" smtClean="0">
                <a:solidFill>
                  <a:schemeClr val="bg1"/>
                </a:solidFill>
                <a:latin typeface="+mj-lt"/>
              </a:rPr>
              <a:t>Everything is under control</a:t>
            </a:r>
          </a:p>
          <a:p>
            <a:pPr marL="285750" indent="-285750">
              <a:lnSpc>
                <a:spcPct val="150000"/>
              </a:lnSpc>
              <a:buFont typeface="Arial" panose="020B0604020202020204" pitchFamily="34" charset="0"/>
              <a:buChar char="•"/>
            </a:pPr>
            <a:r>
              <a:rPr lang="en-US" dirty="0" smtClean="0">
                <a:solidFill>
                  <a:schemeClr val="bg1"/>
                </a:solidFill>
                <a:latin typeface="+mj-lt"/>
              </a:rPr>
              <a:t>I apologize</a:t>
            </a:r>
          </a:p>
          <a:p>
            <a:pPr marL="285750" indent="-285750">
              <a:lnSpc>
                <a:spcPct val="150000"/>
              </a:lnSpc>
              <a:buFont typeface="Arial" panose="020B0604020202020204" pitchFamily="34" charset="0"/>
              <a:buChar char="•"/>
            </a:pPr>
            <a:r>
              <a:rPr lang="en-US" dirty="0" smtClean="0">
                <a:solidFill>
                  <a:schemeClr val="bg1"/>
                </a:solidFill>
                <a:latin typeface="+mj-lt"/>
              </a:rPr>
              <a:t>I’m sorry that you are upset</a:t>
            </a:r>
          </a:p>
          <a:p>
            <a:pPr marL="285750" indent="-285750">
              <a:lnSpc>
                <a:spcPct val="150000"/>
              </a:lnSpc>
              <a:buFont typeface="Arial" panose="020B0604020202020204" pitchFamily="34" charset="0"/>
              <a:buChar char="•"/>
            </a:pPr>
            <a:r>
              <a:rPr lang="en-US" dirty="0" smtClean="0">
                <a:solidFill>
                  <a:schemeClr val="bg1"/>
                </a:solidFill>
                <a:latin typeface="+mj-lt"/>
              </a:rPr>
              <a:t>I know it’s hard</a:t>
            </a:r>
          </a:p>
          <a:p>
            <a:pPr marL="285750" indent="-285750">
              <a:lnSpc>
                <a:spcPct val="150000"/>
              </a:lnSpc>
              <a:buFont typeface="Arial" panose="020B0604020202020204" pitchFamily="34" charset="0"/>
              <a:buChar char="•"/>
            </a:pPr>
            <a:r>
              <a:rPr lang="en-US" dirty="0" smtClean="0">
                <a:solidFill>
                  <a:schemeClr val="bg1"/>
                </a:solidFill>
                <a:latin typeface="+mj-lt"/>
              </a:rPr>
              <a:t>I will stay with you till you feel better.</a:t>
            </a:r>
            <a:endParaRPr lang="en-US" dirty="0">
              <a:solidFill>
                <a:schemeClr val="bg1"/>
              </a:solidFill>
              <a:latin typeface="+mj-lt"/>
            </a:endParaRPr>
          </a:p>
        </p:txBody>
      </p:sp>
    </p:spTree>
    <p:extLst>
      <p:ext uri="{BB962C8B-B14F-4D97-AF65-F5344CB8AC3E}">
        <p14:creationId xmlns:p14="http://schemas.microsoft.com/office/powerpoint/2010/main" val="2598967554"/>
      </p:ext>
    </p:extLst>
  </p:cSld>
  <p:clrMapOvr>
    <a:masterClrMapping/>
  </p:clrMapOvr>
  <p:transition spd="med">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4309"/>
          </a:xfrm>
        </p:spPr>
        <p:txBody>
          <a:bodyPr>
            <a:normAutofit fontScale="90000"/>
          </a:bodyPr>
          <a:lstStyle/>
          <a:p>
            <a:r>
              <a:rPr lang="en-US" sz="3600" dirty="0" smtClean="0">
                <a:solidFill>
                  <a:srgbClr val="FFFF00"/>
                </a:solidFill>
                <a:latin typeface="Garamond" pitchFamily="18" charset="0"/>
              </a:rPr>
              <a:t>Behavioral Management for BPSD</a:t>
            </a:r>
            <a:endParaRPr lang="en-US" sz="3600" dirty="0">
              <a:solidFill>
                <a:srgbClr val="FFFF00"/>
              </a:solidFill>
              <a:latin typeface="Garamond" pitchFamily="18" charset="0"/>
            </a:endParaRPr>
          </a:p>
        </p:txBody>
      </p:sp>
      <p:sp>
        <p:nvSpPr>
          <p:cNvPr id="2" name="Text Placeholder 1"/>
          <p:cNvSpPr>
            <a:spLocks noGrp="1"/>
          </p:cNvSpPr>
          <p:nvPr>
            <p:ph type="body" idx="1"/>
          </p:nvPr>
        </p:nvSpPr>
        <p:spPr>
          <a:solidFill>
            <a:schemeClr val="accent5">
              <a:lumMod val="50000"/>
            </a:schemeClr>
          </a:solidFill>
        </p:spPr>
        <p:txBody>
          <a:bodyPr/>
          <a:lstStyle/>
          <a:p>
            <a:pPr algn="ctr"/>
            <a:r>
              <a:rPr lang="en-US" dirty="0" smtClean="0">
                <a:solidFill>
                  <a:schemeClr val="accent6">
                    <a:lumMod val="40000"/>
                    <a:lumOff val="60000"/>
                  </a:schemeClr>
                </a:solidFill>
                <a:latin typeface="+mj-lt"/>
              </a:rPr>
              <a:t>Do’s </a:t>
            </a:r>
            <a:endParaRPr lang="en-US" dirty="0">
              <a:solidFill>
                <a:schemeClr val="accent6">
                  <a:lumMod val="40000"/>
                  <a:lumOff val="60000"/>
                </a:schemeClr>
              </a:solidFill>
              <a:latin typeface="+mj-lt"/>
            </a:endParaRPr>
          </a:p>
        </p:txBody>
      </p:sp>
      <p:sp>
        <p:nvSpPr>
          <p:cNvPr id="5" name="Content Placeholder 4"/>
          <p:cNvSpPr>
            <a:spLocks noGrp="1"/>
          </p:cNvSpPr>
          <p:nvPr>
            <p:ph sz="half" idx="2"/>
          </p:nvPr>
        </p:nvSpPr>
        <p:spPr>
          <a:solidFill>
            <a:schemeClr val="tx2">
              <a:lumMod val="50000"/>
            </a:schemeClr>
          </a:solidFill>
        </p:spPr>
        <p:txBody>
          <a:bodyPr>
            <a:normAutofit fontScale="92500" lnSpcReduction="10000"/>
          </a:bodyPr>
          <a:lstStyle/>
          <a:p>
            <a:r>
              <a:rPr lang="en-US" dirty="0" smtClean="0">
                <a:solidFill>
                  <a:schemeClr val="bg1"/>
                </a:solidFill>
              </a:rPr>
              <a:t>Use calm, positive statements</a:t>
            </a:r>
          </a:p>
          <a:p>
            <a:r>
              <a:rPr lang="en-US" dirty="0" smtClean="0">
                <a:solidFill>
                  <a:schemeClr val="bg1"/>
                </a:solidFill>
              </a:rPr>
              <a:t>“Back off” and ask permission</a:t>
            </a:r>
          </a:p>
          <a:p>
            <a:r>
              <a:rPr lang="en-US" dirty="0" smtClean="0">
                <a:solidFill>
                  <a:schemeClr val="bg1"/>
                </a:solidFill>
              </a:rPr>
              <a:t>Reassure</a:t>
            </a:r>
          </a:p>
          <a:p>
            <a:r>
              <a:rPr lang="en-US" dirty="0" smtClean="0">
                <a:solidFill>
                  <a:schemeClr val="bg1"/>
                </a:solidFill>
              </a:rPr>
              <a:t>Slow down</a:t>
            </a:r>
          </a:p>
          <a:p>
            <a:r>
              <a:rPr lang="en-US" dirty="0" smtClean="0">
                <a:solidFill>
                  <a:schemeClr val="bg1"/>
                </a:solidFill>
              </a:rPr>
              <a:t>Add light</a:t>
            </a:r>
          </a:p>
          <a:p>
            <a:r>
              <a:rPr lang="en-US" dirty="0" smtClean="0">
                <a:solidFill>
                  <a:schemeClr val="bg1"/>
                </a:solidFill>
              </a:rPr>
              <a:t>Offer guided choices between two options</a:t>
            </a:r>
          </a:p>
          <a:p>
            <a:r>
              <a:rPr lang="en-US" dirty="0" smtClean="0">
                <a:solidFill>
                  <a:schemeClr val="bg1"/>
                </a:solidFill>
              </a:rPr>
              <a:t>Focus on pleasant events</a:t>
            </a:r>
          </a:p>
          <a:p>
            <a:r>
              <a:rPr lang="en-US" dirty="0" smtClean="0">
                <a:solidFill>
                  <a:schemeClr val="bg1"/>
                </a:solidFill>
              </a:rPr>
              <a:t>Offer simple exercise options</a:t>
            </a:r>
          </a:p>
          <a:p>
            <a:r>
              <a:rPr lang="en-US" dirty="0" smtClean="0">
                <a:solidFill>
                  <a:schemeClr val="bg1"/>
                </a:solidFill>
              </a:rPr>
              <a:t>Try to limit stimulation</a:t>
            </a:r>
            <a:endParaRPr lang="en-US" dirty="0">
              <a:solidFill>
                <a:schemeClr val="bg1"/>
              </a:solidFill>
            </a:endParaRPr>
          </a:p>
        </p:txBody>
      </p:sp>
      <p:sp>
        <p:nvSpPr>
          <p:cNvPr id="6" name="Text Placeholder 5"/>
          <p:cNvSpPr>
            <a:spLocks noGrp="1"/>
          </p:cNvSpPr>
          <p:nvPr>
            <p:ph type="body" sz="quarter" idx="3"/>
          </p:nvPr>
        </p:nvSpPr>
        <p:spPr>
          <a:solidFill>
            <a:schemeClr val="accent5">
              <a:lumMod val="50000"/>
            </a:schemeClr>
          </a:solidFill>
        </p:spPr>
        <p:txBody>
          <a:bodyPr vert="horz" lIns="91440" tIns="45720" rIns="91440" bIns="45720" rtlCol="0" anchor="b">
            <a:normAutofit/>
          </a:bodyPr>
          <a:lstStyle/>
          <a:p>
            <a:pPr algn="ctr"/>
            <a:r>
              <a:rPr lang="en-US" dirty="0" smtClean="0">
                <a:solidFill>
                  <a:schemeClr val="accent6">
                    <a:lumMod val="40000"/>
                    <a:lumOff val="60000"/>
                  </a:schemeClr>
                </a:solidFill>
                <a:latin typeface="+mj-lt"/>
              </a:rPr>
              <a:t>Don</a:t>
            </a:r>
            <a:r>
              <a:rPr lang="mr-IN" dirty="0" smtClean="0">
                <a:solidFill>
                  <a:schemeClr val="accent6">
                    <a:lumMod val="40000"/>
                    <a:lumOff val="60000"/>
                  </a:schemeClr>
                </a:solidFill>
                <a:latin typeface="+mj-lt"/>
              </a:rPr>
              <a:t>’</a:t>
            </a:r>
            <a:r>
              <a:rPr lang="en-US" dirty="0" smtClean="0">
                <a:solidFill>
                  <a:schemeClr val="accent6">
                    <a:lumMod val="40000"/>
                    <a:lumOff val="60000"/>
                  </a:schemeClr>
                </a:solidFill>
                <a:latin typeface="+mj-lt"/>
              </a:rPr>
              <a:t>t’s</a:t>
            </a:r>
            <a:endParaRPr lang="en-US" dirty="0">
              <a:solidFill>
                <a:schemeClr val="accent6">
                  <a:lumMod val="40000"/>
                  <a:lumOff val="60000"/>
                </a:schemeClr>
              </a:solidFill>
              <a:latin typeface="+mj-lt"/>
            </a:endParaRPr>
          </a:p>
        </p:txBody>
      </p:sp>
      <p:sp>
        <p:nvSpPr>
          <p:cNvPr id="10" name="Content Placeholder 9"/>
          <p:cNvSpPr>
            <a:spLocks noGrp="1"/>
          </p:cNvSpPr>
          <p:nvPr>
            <p:ph sz="quarter" idx="4"/>
          </p:nvPr>
        </p:nvSpPr>
        <p:spPr>
          <a:solidFill>
            <a:schemeClr val="tx2">
              <a:lumMod val="50000"/>
            </a:schemeClr>
          </a:solidFill>
        </p:spPr>
        <p:txBody>
          <a:bodyPr vert="horz" lIns="91440" tIns="45720" rIns="91440" bIns="45720" rtlCol="0">
            <a:normAutofit/>
          </a:bodyPr>
          <a:lstStyle/>
          <a:p>
            <a:r>
              <a:rPr lang="en-US" dirty="0">
                <a:solidFill>
                  <a:schemeClr val="bg1"/>
                </a:solidFill>
              </a:rPr>
              <a:t>Raise your voice</a:t>
            </a:r>
          </a:p>
          <a:p>
            <a:r>
              <a:rPr lang="en-US" dirty="0">
                <a:solidFill>
                  <a:schemeClr val="bg1"/>
                </a:solidFill>
              </a:rPr>
              <a:t>Make sudden movements</a:t>
            </a:r>
          </a:p>
          <a:p>
            <a:r>
              <a:rPr lang="en-US" dirty="0">
                <a:solidFill>
                  <a:schemeClr val="bg1"/>
                </a:solidFill>
              </a:rPr>
              <a:t>Show alarm or offense</a:t>
            </a:r>
          </a:p>
          <a:p>
            <a:r>
              <a:rPr lang="en-US" dirty="0">
                <a:solidFill>
                  <a:schemeClr val="bg1"/>
                </a:solidFill>
              </a:rPr>
              <a:t>Corner, crowd or restrain</a:t>
            </a:r>
          </a:p>
          <a:p>
            <a:r>
              <a:rPr lang="en-US" dirty="0">
                <a:solidFill>
                  <a:schemeClr val="bg1"/>
                </a:solidFill>
              </a:rPr>
              <a:t>Demand, force or confront</a:t>
            </a:r>
          </a:p>
          <a:p>
            <a:r>
              <a:rPr lang="en-US" dirty="0">
                <a:solidFill>
                  <a:schemeClr val="bg1"/>
                </a:solidFill>
              </a:rPr>
              <a:t>Rush or criticize</a:t>
            </a:r>
          </a:p>
          <a:p>
            <a:r>
              <a:rPr lang="en-US" dirty="0">
                <a:solidFill>
                  <a:schemeClr val="bg1"/>
                </a:solidFill>
              </a:rPr>
              <a:t>Ignore or argue</a:t>
            </a:r>
          </a:p>
          <a:p>
            <a:r>
              <a:rPr lang="en-US" dirty="0">
                <a:solidFill>
                  <a:schemeClr val="bg1"/>
                </a:solidFill>
              </a:rPr>
              <a:t>Shame or </a:t>
            </a:r>
            <a:r>
              <a:rPr lang="en-US" dirty="0" smtClean="0">
                <a:solidFill>
                  <a:schemeClr val="bg1"/>
                </a:solidFill>
              </a:rPr>
              <a:t>condescend</a:t>
            </a:r>
            <a:endParaRPr lang="en-US" dirty="0">
              <a:solidFill>
                <a:schemeClr val="bg1"/>
              </a:solidFill>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597053" y="6429365"/>
            <a:ext cx="1935145" cy="261610"/>
          </a:xfrm>
          <a:prstGeom prst="rect">
            <a:avLst/>
          </a:prstGeom>
          <a:noFill/>
        </p:spPr>
        <p:txBody>
          <a:bodyPr wrap="none" rtlCol="0">
            <a:spAutoFit/>
          </a:bodyPr>
          <a:lstStyle/>
          <a:p>
            <a:r>
              <a:rPr lang="en-US" sz="1100" dirty="0" smtClean="0">
                <a:solidFill>
                  <a:schemeClr val="bg1"/>
                </a:solidFill>
              </a:rPr>
              <a:t>Alzheimer’s Association; alz.org</a:t>
            </a:r>
          </a:p>
        </p:txBody>
      </p:sp>
    </p:spTree>
    <p:extLst>
      <p:ext uri="{BB962C8B-B14F-4D97-AF65-F5344CB8AC3E}">
        <p14:creationId xmlns:p14="http://schemas.microsoft.com/office/powerpoint/2010/main" val="3558767683"/>
      </p:ext>
    </p:extLst>
  </p:cSld>
  <p:clrMapOvr>
    <a:masterClrMapping/>
  </p:clrMapOvr>
  <p:transition spd="med">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sz="3600" dirty="0" smtClean="0">
                <a:solidFill>
                  <a:srgbClr val="FFFF00"/>
                </a:solidFill>
                <a:latin typeface="Garamond" pitchFamily="18" charset="0"/>
              </a:rPr>
              <a:t>Management strategies for specific behaviors</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228600" y="1543050"/>
          <a:ext cx="8672052" cy="4429125"/>
        </p:xfrm>
        <a:graphic>
          <a:graphicData uri="http://schemas.openxmlformats.org/drawingml/2006/table">
            <a:tbl>
              <a:tblPr firstRow="1" bandRow="1">
                <a:tableStyleId>{5C22544A-7EE6-4342-B048-85BDC9FD1C3A}</a:tableStyleId>
              </a:tblPr>
              <a:tblGrid>
                <a:gridCol w="1343025">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4071477">
                  <a:extLst>
                    <a:ext uri="{9D8B030D-6E8A-4147-A177-3AD203B41FA5}">
                      <a16:colId xmlns:a16="http://schemas.microsoft.com/office/drawing/2014/main" val="20002"/>
                    </a:ext>
                  </a:extLst>
                </a:gridCol>
              </a:tblGrid>
              <a:tr h="619125">
                <a:tc>
                  <a:txBody>
                    <a:bodyPr/>
                    <a:lstStyle/>
                    <a:p>
                      <a:pPr algn="ctr"/>
                      <a:r>
                        <a:rPr lang="en-US" dirty="0" smtClean="0"/>
                        <a:t>Behavior</a:t>
                      </a:r>
                      <a:endParaRPr lang="en-US" dirty="0"/>
                    </a:p>
                  </a:txBody>
                  <a:tcPr anchor="ctr"/>
                </a:tc>
                <a:tc>
                  <a:txBody>
                    <a:bodyPr/>
                    <a:lstStyle/>
                    <a:p>
                      <a:pPr algn="ctr"/>
                      <a:r>
                        <a:rPr lang="en-US" dirty="0" smtClean="0"/>
                        <a:t>Potential </a:t>
                      </a:r>
                      <a:r>
                        <a:rPr lang="en-US" baseline="0" dirty="0" smtClean="0"/>
                        <a:t> causes </a:t>
                      </a:r>
                      <a:endParaRPr lang="en-US" dirty="0"/>
                    </a:p>
                  </a:txBody>
                  <a:tcPr anchor="ctr"/>
                </a:tc>
                <a:tc>
                  <a:txBody>
                    <a:bodyPr/>
                    <a:lstStyle/>
                    <a:p>
                      <a:pPr algn="ctr"/>
                      <a:r>
                        <a:rPr lang="en-US" dirty="0" smtClean="0"/>
                        <a:t>Management strategies</a:t>
                      </a:r>
                      <a:endParaRPr lang="en-US" dirty="0"/>
                    </a:p>
                  </a:txBody>
                  <a:tcPr anchor="ctr"/>
                </a:tc>
                <a:extLst>
                  <a:ext uri="{0D108BD9-81ED-4DB2-BD59-A6C34878D82A}">
                    <a16:rowId xmlns:a16="http://schemas.microsoft.com/office/drawing/2014/main" val="10000"/>
                  </a:ext>
                </a:extLst>
              </a:tr>
              <a:tr h="456273">
                <a:tc>
                  <a:txBody>
                    <a:bodyPr/>
                    <a:lstStyle/>
                    <a:p>
                      <a:r>
                        <a:rPr lang="en-US" sz="1400" dirty="0" smtClean="0"/>
                        <a:t>Wandering</a:t>
                      </a:r>
                      <a:endParaRPr lang="en-US" sz="1400" dirty="0"/>
                    </a:p>
                  </a:txBody>
                  <a:tcPr/>
                </a:tc>
                <a:tc>
                  <a:txBody>
                    <a:bodyPr/>
                    <a:lstStyle/>
                    <a:p>
                      <a:pPr>
                        <a:buFont typeface="Arial" pitchFamily="34" charset="0"/>
                        <a:buChar char="•"/>
                      </a:pPr>
                      <a:r>
                        <a:rPr lang="en-US" sz="1400" dirty="0" smtClean="0"/>
                        <a:t>Stress – noise, Clutter, crowding</a:t>
                      </a:r>
                    </a:p>
                    <a:p>
                      <a:pPr>
                        <a:buFont typeface="Arial" pitchFamily="34" charset="0"/>
                        <a:buChar char="•"/>
                      </a:pPr>
                      <a:r>
                        <a:rPr lang="en-US" sz="1400" dirty="0" smtClean="0"/>
                        <a:t>Restless, Bored – no stimuli</a:t>
                      </a:r>
                    </a:p>
                    <a:p>
                      <a:pPr>
                        <a:buFont typeface="Arial" pitchFamily="34" charset="0"/>
                        <a:buChar char="•"/>
                      </a:pPr>
                      <a:r>
                        <a:rPr lang="en-US" sz="1400" dirty="0" smtClean="0"/>
                        <a:t>Medication side effects</a:t>
                      </a:r>
                    </a:p>
                    <a:p>
                      <a:pPr>
                        <a:buFont typeface="Arial" pitchFamily="34" charset="0"/>
                        <a:buChar char="•"/>
                      </a:pPr>
                      <a:r>
                        <a:rPr lang="en-US" sz="1400" dirty="0" smtClean="0"/>
                        <a:t>Needing to use toilet</a:t>
                      </a:r>
                    </a:p>
                    <a:p>
                      <a:pPr>
                        <a:buFont typeface="Arial" pitchFamily="34" charset="0"/>
                        <a:buChar char="•"/>
                      </a:pPr>
                      <a:r>
                        <a:rPr lang="en-US" sz="1400" dirty="0" smtClean="0"/>
                        <a:t>Environmental stimuli – exit signs, people</a:t>
                      </a:r>
                      <a:r>
                        <a:rPr lang="en-US" sz="1400" baseline="0" dirty="0" smtClean="0"/>
                        <a:t> leaving</a:t>
                      </a:r>
                      <a:endParaRPr lang="en-US" sz="1400" dirty="0"/>
                    </a:p>
                  </a:txBody>
                  <a:tcPr/>
                </a:tc>
                <a:tc>
                  <a:txBody>
                    <a:bodyPr/>
                    <a:lstStyle/>
                    <a:p>
                      <a:pPr>
                        <a:buFont typeface="Arial" pitchFamily="34" charset="0"/>
                        <a:buChar char="•"/>
                      </a:pPr>
                      <a:r>
                        <a:rPr lang="en-US" sz="1400" dirty="0" smtClean="0"/>
                        <a:t>Reduce</a:t>
                      </a:r>
                      <a:r>
                        <a:rPr lang="en-US" sz="1400" baseline="0" dirty="0" smtClean="0"/>
                        <a:t> excessive stimulation</a:t>
                      </a:r>
                    </a:p>
                    <a:p>
                      <a:pPr>
                        <a:buFont typeface="Arial" pitchFamily="34" charset="0"/>
                        <a:buChar char="•"/>
                      </a:pPr>
                      <a:r>
                        <a:rPr lang="en-US" sz="1400" baseline="0" dirty="0" smtClean="0"/>
                        <a:t>Provide familiar objects, signs, pictures, offer to help find objects or place, reassure</a:t>
                      </a:r>
                    </a:p>
                    <a:p>
                      <a:pPr>
                        <a:buFont typeface="Arial" pitchFamily="34" charset="0"/>
                        <a:buChar char="•"/>
                      </a:pPr>
                      <a:r>
                        <a:rPr lang="en-US" sz="1400" baseline="0" dirty="0" smtClean="0"/>
                        <a:t>Meaningful activity</a:t>
                      </a:r>
                    </a:p>
                    <a:p>
                      <a:pPr>
                        <a:buFont typeface="Arial" pitchFamily="34" charset="0"/>
                        <a:buChar char="•"/>
                      </a:pPr>
                      <a:r>
                        <a:rPr lang="en-US" sz="1400" baseline="0" dirty="0" smtClean="0"/>
                        <a:t>Monitor, reduce or D/C medication </a:t>
                      </a:r>
                    </a:p>
                    <a:p>
                      <a:pPr>
                        <a:buFont typeface="Arial" pitchFamily="34" charset="0"/>
                        <a:buChar char="•"/>
                      </a:pPr>
                      <a:r>
                        <a:rPr lang="en-US" sz="1400" baseline="0" dirty="0" smtClean="0"/>
                        <a:t>Institute toileting schedule</a:t>
                      </a:r>
                    </a:p>
                    <a:p>
                      <a:pPr>
                        <a:buFont typeface="Arial" pitchFamily="34" charset="0"/>
                        <a:buChar char="•"/>
                      </a:pPr>
                      <a:r>
                        <a:rPr lang="en-US" sz="1400" baseline="0" dirty="0" smtClean="0"/>
                        <a:t>Signs or pictures on bathroom door</a:t>
                      </a:r>
                    </a:p>
                  </a:txBody>
                  <a:tcPr/>
                </a:tc>
                <a:extLst>
                  <a:ext uri="{0D108BD9-81ED-4DB2-BD59-A6C34878D82A}">
                    <a16:rowId xmlns:a16="http://schemas.microsoft.com/office/drawing/2014/main" val="10001"/>
                  </a:ext>
                </a:extLst>
              </a:tr>
              <a:tr h="456273">
                <a:tc>
                  <a:txBody>
                    <a:bodyPr/>
                    <a:lstStyle/>
                    <a:p>
                      <a:r>
                        <a:rPr lang="en-US" sz="1400" dirty="0" smtClean="0"/>
                        <a:t>Suspiciousness/</a:t>
                      </a:r>
                    </a:p>
                    <a:p>
                      <a:r>
                        <a:rPr lang="en-US" sz="1400" dirty="0" smtClean="0"/>
                        <a:t>Paranoia</a:t>
                      </a:r>
                      <a:endParaRPr lang="en-US" sz="1400" dirty="0"/>
                    </a:p>
                  </a:txBody>
                  <a:tcPr/>
                </a:tc>
                <a:tc>
                  <a:txBody>
                    <a:bodyPr/>
                    <a:lstStyle/>
                    <a:p>
                      <a:pPr>
                        <a:buFont typeface="Arial" pitchFamily="34" charset="0"/>
                        <a:buChar char="•"/>
                      </a:pPr>
                      <a:r>
                        <a:rPr lang="en-US" sz="1400" dirty="0" smtClean="0"/>
                        <a:t>Forget where objects were placed</a:t>
                      </a:r>
                    </a:p>
                    <a:p>
                      <a:pPr>
                        <a:buFont typeface="Arial" pitchFamily="34" charset="0"/>
                        <a:buChar char="•"/>
                      </a:pPr>
                      <a:r>
                        <a:rPr lang="en-US" sz="1400" dirty="0" smtClean="0"/>
                        <a:t>Misinterpreting actions of words</a:t>
                      </a:r>
                    </a:p>
                    <a:p>
                      <a:pPr>
                        <a:buFont typeface="Arial" pitchFamily="34" charset="0"/>
                        <a:buChar char="•"/>
                      </a:pPr>
                      <a:r>
                        <a:rPr lang="en-US" sz="1400" dirty="0" smtClean="0"/>
                        <a:t>Misinterpreting who people are; suspicious of their intentions</a:t>
                      </a:r>
                    </a:p>
                    <a:p>
                      <a:pPr>
                        <a:buFont typeface="Arial" pitchFamily="34" charset="0"/>
                        <a:buChar char="•"/>
                      </a:pPr>
                      <a:r>
                        <a:rPr lang="en-US" sz="1400" dirty="0" smtClean="0"/>
                        <a:t>Change in environment or routine</a:t>
                      </a:r>
                    </a:p>
                    <a:p>
                      <a:pPr>
                        <a:buFont typeface="Arial" pitchFamily="34" charset="0"/>
                        <a:buChar char="•"/>
                      </a:pPr>
                      <a:r>
                        <a:rPr lang="en-US" sz="1400" dirty="0" smtClean="0"/>
                        <a:t>Misinterpreting</a:t>
                      </a:r>
                      <a:r>
                        <a:rPr lang="en-US" sz="1400" baseline="0" dirty="0" smtClean="0"/>
                        <a:t> environment</a:t>
                      </a:r>
                    </a:p>
                    <a:p>
                      <a:pPr>
                        <a:buFont typeface="Arial" pitchFamily="34" charset="0"/>
                        <a:buChar char="•"/>
                      </a:pPr>
                      <a:r>
                        <a:rPr lang="en-US" sz="1400" baseline="0" dirty="0" smtClean="0"/>
                        <a:t>Physical illness</a:t>
                      </a:r>
                    </a:p>
                    <a:p>
                      <a:pPr>
                        <a:buFont typeface="Arial" pitchFamily="34" charset="0"/>
                        <a:buChar char="•"/>
                      </a:pPr>
                      <a:r>
                        <a:rPr lang="en-US" sz="1400" baseline="0" dirty="0" smtClean="0"/>
                        <a:t>Social isolation</a:t>
                      </a:r>
                    </a:p>
                    <a:p>
                      <a:pPr>
                        <a:buFont typeface="Arial" pitchFamily="34" charset="0"/>
                        <a:buChar char="•"/>
                      </a:pPr>
                      <a:r>
                        <a:rPr lang="en-US" sz="1400" baseline="0" dirty="0" smtClean="0"/>
                        <a:t>Someone actually taking something from patient</a:t>
                      </a:r>
                      <a:endParaRPr lang="en-US" sz="1400" dirty="0"/>
                    </a:p>
                  </a:txBody>
                  <a:tcPr/>
                </a:tc>
                <a:tc>
                  <a:txBody>
                    <a:bodyPr/>
                    <a:lstStyle/>
                    <a:p>
                      <a:pPr>
                        <a:buFont typeface="Arial" pitchFamily="34" charset="0"/>
                        <a:buChar char="•"/>
                      </a:pPr>
                      <a:r>
                        <a:rPr lang="en-US" sz="1400" dirty="0" smtClean="0"/>
                        <a:t>Offer to find help;</a:t>
                      </a:r>
                      <a:r>
                        <a:rPr lang="en-US" sz="1400" baseline="0" dirty="0" smtClean="0"/>
                        <a:t> have more than one object available</a:t>
                      </a:r>
                    </a:p>
                    <a:p>
                      <a:pPr>
                        <a:buFont typeface="Arial" pitchFamily="34" charset="0"/>
                        <a:buChar char="•"/>
                      </a:pPr>
                      <a:r>
                        <a:rPr lang="en-US" sz="1400" baseline="0" dirty="0" smtClean="0"/>
                        <a:t>DO NOT argue or try to reason; try to distract; do not take personally</a:t>
                      </a:r>
                    </a:p>
                    <a:p>
                      <a:pPr>
                        <a:buFont typeface="Arial" pitchFamily="34" charset="0"/>
                        <a:buChar char="•"/>
                      </a:pPr>
                      <a:r>
                        <a:rPr lang="en-US" sz="1400" baseline="0" dirty="0" smtClean="0"/>
                        <a:t>Introduce self and role routinely; draw old memories, connections</a:t>
                      </a:r>
                    </a:p>
                    <a:p>
                      <a:pPr>
                        <a:buFont typeface="Arial" pitchFamily="34" charset="0"/>
                        <a:buChar char="•"/>
                      </a:pPr>
                      <a:r>
                        <a:rPr lang="en-US" sz="1400" baseline="0" dirty="0" smtClean="0"/>
                        <a:t>Reassure, familiarize, set routine</a:t>
                      </a:r>
                    </a:p>
                    <a:p>
                      <a:pPr>
                        <a:buFont typeface="Arial" pitchFamily="34" charset="0"/>
                        <a:buChar char="•"/>
                      </a:pPr>
                      <a:r>
                        <a:rPr lang="en-US" sz="1400" baseline="0" dirty="0" smtClean="0"/>
                        <a:t>Assess vision, hearing, modify environment as needed</a:t>
                      </a:r>
                    </a:p>
                    <a:p>
                      <a:pPr>
                        <a:buFont typeface="Arial" pitchFamily="34" charset="0"/>
                        <a:buChar char="•"/>
                      </a:pPr>
                      <a:r>
                        <a:rPr lang="en-US" sz="1400" baseline="0" dirty="0" smtClean="0"/>
                        <a:t>Evaluate medically if needed</a:t>
                      </a:r>
                    </a:p>
                    <a:p>
                      <a:pPr>
                        <a:buFont typeface="Arial" pitchFamily="34" charset="0"/>
                        <a:buChar char="•"/>
                      </a:pPr>
                      <a:r>
                        <a:rPr lang="en-US" sz="1400" baseline="0" dirty="0" smtClean="0"/>
                        <a:t>Encourage and provide familiar social opportunities</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669229" y="6419845"/>
            <a:ext cx="7766870" cy="261610"/>
          </a:xfrm>
          <a:prstGeom prst="rect">
            <a:avLst/>
          </a:prstGeom>
          <a:noFill/>
        </p:spPr>
        <p:txBody>
          <a:bodyPr wrap="none" rtlCol="0">
            <a:spAutoFit/>
          </a:bodyPr>
          <a:lstStyle/>
          <a:p>
            <a:r>
              <a:rPr lang="en-US" sz="1100" dirty="0" smtClean="0">
                <a:solidFill>
                  <a:schemeClr val="bg1"/>
                </a:solidFill>
              </a:rPr>
              <a:t>Carlson D.L. et al. Management of Dementia-Related Behavioral Disturbances: A </a:t>
            </a:r>
            <a:r>
              <a:rPr lang="en-US" sz="1100" dirty="0" err="1" smtClean="0">
                <a:solidFill>
                  <a:schemeClr val="bg1"/>
                </a:solidFill>
              </a:rPr>
              <a:t>Nonpharmacological</a:t>
            </a:r>
            <a:r>
              <a:rPr lang="en-US" sz="1100" dirty="0" smtClean="0">
                <a:solidFill>
                  <a:schemeClr val="bg1"/>
                </a:solidFill>
              </a:rPr>
              <a:t> Approach. Mayo </a:t>
            </a:r>
            <a:r>
              <a:rPr lang="en-US" sz="1100" dirty="0" err="1" smtClean="0">
                <a:solidFill>
                  <a:schemeClr val="bg1"/>
                </a:solidFill>
              </a:rPr>
              <a:t>Clin</a:t>
            </a:r>
            <a:r>
              <a:rPr lang="en-US" sz="1100" dirty="0" smtClean="0">
                <a:solidFill>
                  <a:schemeClr val="bg1"/>
                </a:solidFill>
              </a:rPr>
              <a:t> Proc 1995</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181166"/>
      </p:ext>
    </p:extLst>
  </p:cSld>
  <p:clrMapOvr>
    <a:masterClrMapping/>
  </p:clrMapOvr>
  <p:transition spd="med">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sz="3600" dirty="0" smtClean="0">
                <a:solidFill>
                  <a:srgbClr val="FFFF00"/>
                </a:solidFill>
                <a:latin typeface="Garamond" pitchFamily="18" charset="0"/>
              </a:rPr>
              <a:t>Management strategies for specific behaviors</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228600" y="1543050"/>
          <a:ext cx="8672052" cy="4629150"/>
        </p:xfrm>
        <a:graphic>
          <a:graphicData uri="http://schemas.openxmlformats.org/drawingml/2006/table">
            <a:tbl>
              <a:tblPr firstRow="1" bandRow="1">
                <a:tableStyleId>{5C22544A-7EE6-4342-B048-85BDC9FD1C3A}</a:tableStyleId>
              </a:tblPr>
              <a:tblGrid>
                <a:gridCol w="1343025">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4071477">
                  <a:extLst>
                    <a:ext uri="{9D8B030D-6E8A-4147-A177-3AD203B41FA5}">
                      <a16:colId xmlns:a16="http://schemas.microsoft.com/office/drawing/2014/main" val="20002"/>
                    </a:ext>
                  </a:extLst>
                </a:gridCol>
              </a:tblGrid>
              <a:tr h="822566">
                <a:tc>
                  <a:txBody>
                    <a:bodyPr/>
                    <a:lstStyle/>
                    <a:p>
                      <a:pPr algn="ctr"/>
                      <a:r>
                        <a:rPr lang="en-US" dirty="0" smtClean="0"/>
                        <a:t>Behavior</a:t>
                      </a:r>
                      <a:endParaRPr lang="en-US" dirty="0"/>
                    </a:p>
                  </a:txBody>
                  <a:tcPr anchor="ctr"/>
                </a:tc>
                <a:tc>
                  <a:txBody>
                    <a:bodyPr/>
                    <a:lstStyle/>
                    <a:p>
                      <a:pPr algn="ctr"/>
                      <a:r>
                        <a:rPr lang="en-US" dirty="0" smtClean="0"/>
                        <a:t>Potential </a:t>
                      </a:r>
                      <a:r>
                        <a:rPr lang="en-US" baseline="0" dirty="0" smtClean="0"/>
                        <a:t> causes </a:t>
                      </a:r>
                      <a:endParaRPr lang="en-US" dirty="0"/>
                    </a:p>
                  </a:txBody>
                  <a:tcPr anchor="ctr"/>
                </a:tc>
                <a:tc>
                  <a:txBody>
                    <a:bodyPr/>
                    <a:lstStyle/>
                    <a:p>
                      <a:pPr algn="ctr"/>
                      <a:r>
                        <a:rPr lang="en-US" dirty="0" smtClean="0"/>
                        <a:t>Management strategies</a:t>
                      </a:r>
                      <a:endParaRPr lang="en-US" dirty="0"/>
                    </a:p>
                  </a:txBody>
                  <a:tcPr anchor="ctr"/>
                </a:tc>
                <a:extLst>
                  <a:ext uri="{0D108BD9-81ED-4DB2-BD59-A6C34878D82A}">
                    <a16:rowId xmlns:a16="http://schemas.microsoft.com/office/drawing/2014/main" val="10000"/>
                  </a:ext>
                </a:extLst>
              </a:tr>
              <a:tr h="3806584">
                <a:tc>
                  <a:txBody>
                    <a:bodyPr/>
                    <a:lstStyle/>
                    <a:p>
                      <a:r>
                        <a:rPr lang="en-US" sz="1400" dirty="0" smtClean="0"/>
                        <a:t>Agitation</a:t>
                      </a:r>
                      <a:endParaRPr lang="en-US" sz="1400" dirty="0"/>
                    </a:p>
                  </a:txBody>
                  <a:tcPr/>
                </a:tc>
                <a:tc>
                  <a:txBody>
                    <a:bodyPr/>
                    <a:lstStyle/>
                    <a:p>
                      <a:pPr>
                        <a:buFont typeface="Arial" pitchFamily="34" charset="0"/>
                        <a:buChar char="•"/>
                      </a:pPr>
                      <a:r>
                        <a:rPr lang="en-US" sz="1400" dirty="0" smtClean="0"/>
                        <a:t>Discomfort,</a:t>
                      </a:r>
                      <a:r>
                        <a:rPr lang="en-US" sz="1400" baseline="0" dirty="0" smtClean="0"/>
                        <a:t> pain</a:t>
                      </a:r>
                    </a:p>
                    <a:p>
                      <a:pPr>
                        <a:buFont typeface="Arial" pitchFamily="34" charset="0"/>
                        <a:buChar char="•"/>
                      </a:pPr>
                      <a:r>
                        <a:rPr lang="en-US" sz="1400" baseline="0" dirty="0" smtClean="0"/>
                        <a:t>Physical illness (</a:t>
                      </a:r>
                      <a:r>
                        <a:rPr lang="en-US" sz="1400" baseline="0" dirty="0" err="1" smtClean="0"/>
                        <a:t>eg</a:t>
                      </a:r>
                      <a:r>
                        <a:rPr lang="en-US" sz="1400" baseline="0" dirty="0" smtClean="0"/>
                        <a:t> UTI)</a:t>
                      </a:r>
                    </a:p>
                    <a:p>
                      <a:pPr>
                        <a:buFont typeface="Arial" pitchFamily="34" charset="0"/>
                        <a:buChar char="•"/>
                      </a:pPr>
                      <a:r>
                        <a:rPr lang="en-US" sz="1400" baseline="0" dirty="0" smtClean="0"/>
                        <a:t>Fatigue</a:t>
                      </a:r>
                    </a:p>
                    <a:p>
                      <a:pPr>
                        <a:buFont typeface="Arial" pitchFamily="34" charset="0"/>
                        <a:buChar char="•"/>
                      </a:pPr>
                      <a:r>
                        <a:rPr lang="en-US" sz="1400" baseline="0" dirty="0" smtClean="0"/>
                        <a:t> Overstimulation  - noise, pagers, radio, television, activities</a:t>
                      </a:r>
                    </a:p>
                    <a:p>
                      <a:pPr>
                        <a:buFont typeface="Arial" pitchFamily="34" charset="0"/>
                        <a:buChar char="•"/>
                      </a:pPr>
                      <a:r>
                        <a:rPr lang="en-US" sz="1400" baseline="0" dirty="0" smtClean="0"/>
                        <a:t>Mirroring of caregiver’s affect</a:t>
                      </a:r>
                    </a:p>
                    <a:p>
                      <a:pPr>
                        <a:buFont typeface="Arial" pitchFamily="34" charset="0"/>
                        <a:buChar char="•"/>
                      </a:pPr>
                      <a:r>
                        <a:rPr lang="en-US" sz="1400" baseline="0" dirty="0" smtClean="0"/>
                        <a:t>Patient being asked multiple questions that exceed their cognitive abilities</a:t>
                      </a:r>
                    </a:p>
                    <a:p>
                      <a:pPr>
                        <a:buFont typeface="Arial" pitchFamily="34" charset="0"/>
                        <a:buChar char="•"/>
                      </a:pPr>
                      <a:r>
                        <a:rPr lang="en-US" sz="1400" baseline="0" dirty="0" smtClean="0"/>
                        <a:t>Unfamiliar people or environment; change in schedule or routine</a:t>
                      </a:r>
                      <a:endParaRPr lang="en-US" sz="1400" dirty="0"/>
                    </a:p>
                  </a:txBody>
                  <a:tcPr/>
                </a:tc>
                <a:tc>
                  <a:txBody>
                    <a:bodyPr/>
                    <a:lstStyle/>
                    <a:p>
                      <a:pPr>
                        <a:buFont typeface="Arial" pitchFamily="34" charset="0"/>
                        <a:buChar char="•"/>
                      </a:pPr>
                      <a:r>
                        <a:rPr lang="en-US" sz="1400" baseline="0" dirty="0" smtClean="0"/>
                        <a:t>Assess and manage sources of pain, constipation, infection, full bladder; check clothing for comfort</a:t>
                      </a:r>
                    </a:p>
                    <a:p>
                      <a:pPr>
                        <a:buFont typeface="Arial" pitchFamily="34" charset="0"/>
                        <a:buChar char="•"/>
                      </a:pPr>
                      <a:r>
                        <a:rPr lang="en-US" sz="1400" baseline="0" dirty="0" smtClean="0"/>
                        <a:t>Evaluate medically as necessary</a:t>
                      </a:r>
                    </a:p>
                    <a:p>
                      <a:pPr>
                        <a:buFont typeface="Arial" pitchFamily="34" charset="0"/>
                        <a:buChar char="•"/>
                      </a:pPr>
                      <a:r>
                        <a:rPr lang="en-US" sz="1400" baseline="0" dirty="0" smtClean="0"/>
                        <a:t>Eliminate excess caffeine</a:t>
                      </a:r>
                    </a:p>
                    <a:p>
                      <a:pPr>
                        <a:buFont typeface="Arial" pitchFamily="34" charset="0"/>
                        <a:buChar char="•"/>
                      </a:pPr>
                      <a:r>
                        <a:rPr lang="en-US" sz="1400" baseline="0" dirty="0" smtClean="0"/>
                        <a:t>Schedule adequate rest</a:t>
                      </a:r>
                    </a:p>
                    <a:p>
                      <a:pPr>
                        <a:buFont typeface="Arial" pitchFamily="34" charset="0"/>
                        <a:buChar char="•"/>
                      </a:pPr>
                      <a:r>
                        <a:rPr lang="en-US" sz="1400" baseline="0" dirty="0" smtClean="0"/>
                        <a:t>Reduce noise, over crowding, loud radio/television</a:t>
                      </a:r>
                    </a:p>
                    <a:p>
                      <a:pPr>
                        <a:buFont typeface="Arial" pitchFamily="34" charset="0"/>
                        <a:buChar char="•"/>
                      </a:pPr>
                      <a:r>
                        <a:rPr lang="en-US" sz="1400" baseline="0" dirty="0" smtClean="0"/>
                        <a:t>Control your own affect, calm with low tone of voice and speak slowly</a:t>
                      </a:r>
                    </a:p>
                    <a:p>
                      <a:pPr>
                        <a:buFont typeface="Arial" pitchFamily="34" charset="0"/>
                        <a:buChar char="•"/>
                      </a:pPr>
                      <a:r>
                        <a:rPr lang="en-US" sz="1400" baseline="0" dirty="0" smtClean="0"/>
                        <a:t>Redirect, ask for meaningful activity appropriate to their cognitive level</a:t>
                      </a:r>
                    </a:p>
                    <a:p>
                      <a:pPr>
                        <a:buFont typeface="Arial" pitchFamily="34" charset="0"/>
                        <a:buChar char="•"/>
                      </a:pPr>
                      <a:r>
                        <a:rPr lang="en-US" sz="1400" baseline="0" dirty="0" smtClean="0"/>
                        <a:t>Simplify tasks; avoid arguments and reprimands</a:t>
                      </a:r>
                    </a:p>
                    <a:p>
                      <a:pPr>
                        <a:buFont typeface="Arial" pitchFamily="34" charset="0"/>
                        <a:buChar char="•"/>
                      </a:pPr>
                      <a:r>
                        <a:rPr lang="en-US" sz="1400" baseline="0" dirty="0" smtClean="0"/>
                        <a:t>Be consistent; avoid changes; surprises; make changes gradually</a:t>
                      </a:r>
                    </a:p>
                  </a:txBody>
                  <a:tcPr/>
                </a:tc>
                <a:extLst>
                  <a:ext uri="{0D108BD9-81ED-4DB2-BD59-A6C34878D82A}">
                    <a16:rowId xmlns:a16="http://schemas.microsoft.com/office/drawing/2014/main" val="10001"/>
                  </a:ext>
                </a:extLst>
              </a:tr>
            </a:tbl>
          </a:graphicData>
        </a:graphic>
      </p:graphicFrame>
      <p:sp>
        <p:nvSpPr>
          <p:cNvPr id="14" name="TextBox 13"/>
          <p:cNvSpPr txBox="1"/>
          <p:nvPr/>
        </p:nvSpPr>
        <p:spPr>
          <a:xfrm>
            <a:off x="669229" y="6419845"/>
            <a:ext cx="7766870" cy="261610"/>
          </a:xfrm>
          <a:prstGeom prst="rect">
            <a:avLst/>
          </a:prstGeom>
          <a:noFill/>
        </p:spPr>
        <p:txBody>
          <a:bodyPr wrap="none" rtlCol="0">
            <a:spAutoFit/>
          </a:bodyPr>
          <a:lstStyle/>
          <a:p>
            <a:r>
              <a:rPr lang="en-US" sz="1100" dirty="0" smtClean="0">
                <a:solidFill>
                  <a:schemeClr val="bg1"/>
                </a:solidFill>
              </a:rPr>
              <a:t>Carlson D.L. et al. Management of Dementia-Related Behavioral Disturbances: A </a:t>
            </a:r>
            <a:r>
              <a:rPr lang="en-US" sz="1100" dirty="0" err="1" smtClean="0">
                <a:solidFill>
                  <a:schemeClr val="bg1"/>
                </a:solidFill>
              </a:rPr>
              <a:t>Nonpharmacological</a:t>
            </a:r>
            <a:r>
              <a:rPr lang="en-US" sz="1100" dirty="0" smtClean="0">
                <a:solidFill>
                  <a:schemeClr val="bg1"/>
                </a:solidFill>
              </a:rPr>
              <a:t> Approach. Mayo </a:t>
            </a:r>
            <a:r>
              <a:rPr lang="en-US" sz="1100" dirty="0" err="1" smtClean="0">
                <a:solidFill>
                  <a:schemeClr val="bg1"/>
                </a:solidFill>
              </a:rPr>
              <a:t>Clin</a:t>
            </a:r>
            <a:r>
              <a:rPr lang="en-US" sz="1100" dirty="0" smtClean="0">
                <a:solidFill>
                  <a:schemeClr val="bg1"/>
                </a:solidFill>
              </a:rPr>
              <a:t> Proc 1995</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181166"/>
      </p:ext>
    </p:extLst>
  </p:cSld>
  <p:clrMapOvr>
    <a:masterClrMapping/>
  </p:clrMapOvr>
  <p:transition spd="med">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sz="3600" dirty="0" smtClean="0">
                <a:solidFill>
                  <a:srgbClr val="FFFF00"/>
                </a:solidFill>
                <a:latin typeface="Garamond" pitchFamily="18" charset="0"/>
              </a:rPr>
              <a:t>Management strategies for specific behaviors</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228600" y="1543050"/>
          <a:ext cx="8672052" cy="4339984"/>
        </p:xfrm>
        <a:graphic>
          <a:graphicData uri="http://schemas.openxmlformats.org/drawingml/2006/table">
            <a:tbl>
              <a:tblPr firstRow="1" bandRow="1">
                <a:tableStyleId>{5C22544A-7EE6-4342-B048-85BDC9FD1C3A}</a:tableStyleId>
              </a:tblPr>
              <a:tblGrid>
                <a:gridCol w="1343025">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4071477">
                  <a:extLst>
                    <a:ext uri="{9D8B030D-6E8A-4147-A177-3AD203B41FA5}">
                      <a16:colId xmlns:a16="http://schemas.microsoft.com/office/drawing/2014/main" val="20002"/>
                    </a:ext>
                  </a:extLst>
                </a:gridCol>
              </a:tblGrid>
              <a:tr h="533400">
                <a:tc>
                  <a:txBody>
                    <a:bodyPr/>
                    <a:lstStyle/>
                    <a:p>
                      <a:pPr algn="ctr"/>
                      <a:r>
                        <a:rPr lang="en-US" dirty="0" smtClean="0"/>
                        <a:t>Behavior</a:t>
                      </a:r>
                      <a:endParaRPr lang="en-US" dirty="0"/>
                    </a:p>
                  </a:txBody>
                  <a:tcPr anchor="ctr"/>
                </a:tc>
                <a:tc>
                  <a:txBody>
                    <a:bodyPr/>
                    <a:lstStyle/>
                    <a:p>
                      <a:pPr algn="ctr"/>
                      <a:r>
                        <a:rPr lang="en-US" dirty="0" smtClean="0"/>
                        <a:t>Potential </a:t>
                      </a:r>
                      <a:r>
                        <a:rPr lang="en-US" baseline="0" dirty="0" smtClean="0"/>
                        <a:t> causes </a:t>
                      </a:r>
                      <a:endParaRPr lang="en-US" dirty="0"/>
                    </a:p>
                  </a:txBody>
                  <a:tcPr anchor="ctr"/>
                </a:tc>
                <a:tc>
                  <a:txBody>
                    <a:bodyPr/>
                    <a:lstStyle/>
                    <a:p>
                      <a:pPr algn="ctr"/>
                      <a:r>
                        <a:rPr lang="en-US" dirty="0" smtClean="0"/>
                        <a:t>Management strategies</a:t>
                      </a:r>
                      <a:endParaRPr lang="en-US" dirty="0"/>
                    </a:p>
                  </a:txBody>
                  <a:tcPr anchor="ctr"/>
                </a:tc>
                <a:extLst>
                  <a:ext uri="{0D108BD9-81ED-4DB2-BD59-A6C34878D82A}">
                    <a16:rowId xmlns:a16="http://schemas.microsoft.com/office/drawing/2014/main" val="10000"/>
                  </a:ext>
                </a:extLst>
              </a:tr>
              <a:tr h="3806584">
                <a:tc>
                  <a:txBody>
                    <a:bodyPr/>
                    <a:lstStyle/>
                    <a:p>
                      <a:r>
                        <a:rPr lang="en-US" sz="1400" dirty="0" smtClean="0"/>
                        <a:t>Sleep</a:t>
                      </a:r>
                      <a:r>
                        <a:rPr lang="en-US" sz="1400" baseline="0" dirty="0" smtClean="0"/>
                        <a:t> disturbance</a:t>
                      </a:r>
                      <a:endParaRPr lang="en-US" sz="1400" dirty="0"/>
                    </a:p>
                  </a:txBody>
                  <a:tcPr/>
                </a:tc>
                <a:tc>
                  <a:txBody>
                    <a:bodyPr/>
                    <a:lstStyle/>
                    <a:p>
                      <a:pPr>
                        <a:buFont typeface="Arial" pitchFamily="34" charset="0"/>
                        <a:buChar char="•"/>
                      </a:pPr>
                      <a:r>
                        <a:rPr lang="en-US" sz="1400" dirty="0" smtClean="0"/>
                        <a:t>Illness,</a:t>
                      </a:r>
                      <a:r>
                        <a:rPr lang="en-US" sz="1400" baseline="0" dirty="0" smtClean="0"/>
                        <a:t> pain, medication effect (medications causing excessive daytime sleeping leading to nocturnal awakening)</a:t>
                      </a:r>
                    </a:p>
                    <a:p>
                      <a:pPr>
                        <a:buFont typeface="Arial" pitchFamily="34" charset="0"/>
                        <a:buChar char="•"/>
                      </a:pPr>
                      <a:r>
                        <a:rPr lang="en-US" sz="1400" baseline="0" dirty="0" smtClean="0"/>
                        <a:t>Depression/anxiety</a:t>
                      </a:r>
                    </a:p>
                    <a:p>
                      <a:pPr>
                        <a:buFont typeface="Arial" pitchFamily="34" charset="0"/>
                        <a:buChar char="•"/>
                      </a:pPr>
                      <a:r>
                        <a:rPr lang="en-US" sz="1400" baseline="0" dirty="0" smtClean="0"/>
                        <a:t>Less need for sleep</a:t>
                      </a:r>
                    </a:p>
                    <a:p>
                      <a:pPr>
                        <a:buFont typeface="Arial" pitchFamily="34" charset="0"/>
                        <a:buChar char="•"/>
                      </a:pPr>
                      <a:r>
                        <a:rPr lang="en-US" sz="1400" baseline="0" dirty="0" smtClean="0"/>
                        <a:t>Poor temperature control (too hot, too cold)</a:t>
                      </a:r>
                    </a:p>
                    <a:p>
                      <a:pPr>
                        <a:buFont typeface="Arial" pitchFamily="34" charset="0"/>
                        <a:buChar char="•"/>
                      </a:pPr>
                      <a:r>
                        <a:rPr lang="en-US" sz="1400" baseline="0" dirty="0" smtClean="0"/>
                        <a:t>Disorientation from darkness</a:t>
                      </a:r>
                    </a:p>
                    <a:p>
                      <a:pPr>
                        <a:buFont typeface="Arial" pitchFamily="34" charset="0"/>
                        <a:buChar char="•"/>
                      </a:pPr>
                      <a:r>
                        <a:rPr lang="en-US" sz="1400" baseline="0" dirty="0" smtClean="0"/>
                        <a:t>Caffeine</a:t>
                      </a:r>
                    </a:p>
                    <a:p>
                      <a:pPr>
                        <a:buFont typeface="Arial" pitchFamily="34" charset="0"/>
                        <a:buChar char="•"/>
                      </a:pPr>
                      <a:r>
                        <a:rPr lang="en-US" sz="1400" baseline="0" dirty="0" smtClean="0"/>
                        <a:t>Hunger</a:t>
                      </a:r>
                    </a:p>
                    <a:p>
                      <a:pPr>
                        <a:buFont typeface="Arial" pitchFamily="34" charset="0"/>
                        <a:buChar char="•"/>
                      </a:pPr>
                      <a:r>
                        <a:rPr lang="en-US" sz="1400" baseline="0" dirty="0" smtClean="0"/>
                        <a:t>Urge to void</a:t>
                      </a:r>
                    </a:p>
                    <a:p>
                      <a:pPr>
                        <a:buFont typeface="Arial" pitchFamily="34" charset="0"/>
                        <a:buChar char="•"/>
                      </a:pPr>
                      <a:r>
                        <a:rPr lang="en-US" sz="1400" baseline="0" dirty="0" smtClean="0"/>
                        <a:t>Age related sleep changes (decreased total sleep time, reduced sleep efficiency, decreased slow-wave and REM sleep and increased stage 1 and 2 sleep)</a:t>
                      </a:r>
                    </a:p>
                  </a:txBody>
                  <a:tcPr/>
                </a:tc>
                <a:tc>
                  <a:txBody>
                    <a:bodyPr/>
                    <a:lstStyle/>
                    <a:p>
                      <a:pPr>
                        <a:buFont typeface="Arial" pitchFamily="34" charset="0"/>
                        <a:buChar char="•"/>
                      </a:pPr>
                      <a:r>
                        <a:rPr lang="en-US" sz="1400" baseline="0" dirty="0" smtClean="0"/>
                        <a:t>Medical evaluation and treatment as appropriate</a:t>
                      </a:r>
                    </a:p>
                    <a:p>
                      <a:pPr>
                        <a:buFont typeface="Arial" pitchFamily="34" charset="0"/>
                        <a:buChar char="•"/>
                      </a:pPr>
                      <a:r>
                        <a:rPr lang="en-US" sz="1400" baseline="0" dirty="0" smtClean="0"/>
                        <a:t>Antidepressants for depression</a:t>
                      </a:r>
                    </a:p>
                    <a:p>
                      <a:pPr>
                        <a:buFont typeface="Arial" pitchFamily="34" charset="0"/>
                        <a:buChar char="•"/>
                      </a:pPr>
                      <a:r>
                        <a:rPr lang="en-US" sz="1400" baseline="0" dirty="0" smtClean="0"/>
                        <a:t>Schedule later bedtime; allow activities for tasks safely done at night; plan more daytime exercise</a:t>
                      </a:r>
                    </a:p>
                    <a:p>
                      <a:pPr>
                        <a:buFont typeface="Arial" pitchFamily="34" charset="0"/>
                        <a:buChar char="•"/>
                      </a:pPr>
                      <a:r>
                        <a:rPr lang="en-US" sz="1400" baseline="0" dirty="0" smtClean="0"/>
                        <a:t>Adjust temperature</a:t>
                      </a:r>
                    </a:p>
                    <a:p>
                      <a:pPr>
                        <a:buFont typeface="Arial" pitchFamily="34" charset="0"/>
                        <a:buChar char="•"/>
                      </a:pPr>
                      <a:r>
                        <a:rPr lang="en-US" sz="1400" baseline="0" dirty="0" smtClean="0"/>
                        <a:t>Use night lights</a:t>
                      </a:r>
                    </a:p>
                    <a:p>
                      <a:pPr>
                        <a:buFont typeface="Arial" pitchFamily="34" charset="0"/>
                        <a:buChar char="•"/>
                      </a:pPr>
                      <a:r>
                        <a:rPr lang="en-US" sz="1400" baseline="0" dirty="0" smtClean="0"/>
                        <a:t>Reduce or eliminate caffeine, especially after evening</a:t>
                      </a:r>
                    </a:p>
                    <a:p>
                      <a:pPr>
                        <a:buFont typeface="Arial" pitchFamily="34" charset="0"/>
                        <a:buChar char="•"/>
                      </a:pPr>
                      <a:r>
                        <a:rPr lang="en-US" sz="1400" baseline="0" dirty="0" smtClean="0"/>
                        <a:t>Provide night time light snacks</a:t>
                      </a:r>
                    </a:p>
                    <a:p>
                      <a:pPr>
                        <a:buFont typeface="Arial" pitchFamily="34" charset="0"/>
                        <a:buChar char="•"/>
                      </a:pPr>
                      <a:r>
                        <a:rPr lang="en-US" sz="1400" baseline="0" dirty="0" smtClean="0"/>
                        <a:t>ensure clear, well-lit pathway to bathroom</a:t>
                      </a:r>
                    </a:p>
                    <a:p>
                      <a:pPr>
                        <a:buFont typeface="Arial" pitchFamily="34" charset="0"/>
                        <a:buChar char="•"/>
                      </a:pPr>
                      <a:r>
                        <a:rPr lang="en-US" sz="1400" baseline="0" dirty="0" smtClean="0"/>
                        <a:t>Eliminate daytime naps; provide activity and exercise instead; for naps use recliner rather then bed</a:t>
                      </a:r>
                    </a:p>
                    <a:p>
                      <a:pPr>
                        <a:buFont typeface="Arial" pitchFamily="34" charset="0"/>
                        <a:buChar char="•"/>
                      </a:pPr>
                      <a:r>
                        <a:rPr lang="en-US" sz="1400" baseline="0" dirty="0" smtClean="0"/>
                        <a:t>Provide soft music, massage</a:t>
                      </a:r>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669229" y="6400800"/>
            <a:ext cx="7771566" cy="430887"/>
          </a:xfrm>
          <a:prstGeom prst="rect">
            <a:avLst/>
          </a:prstGeom>
          <a:noFill/>
        </p:spPr>
        <p:txBody>
          <a:bodyPr wrap="none" rtlCol="0">
            <a:spAutoFit/>
          </a:bodyPr>
          <a:lstStyle/>
          <a:p>
            <a:r>
              <a:rPr lang="en-US" sz="1100" dirty="0" smtClean="0">
                <a:solidFill>
                  <a:schemeClr val="bg1"/>
                </a:solidFill>
              </a:rPr>
              <a:t>1. Carlson D.L. et al. Management of Dementia-Related Behavioral Disturbances: A </a:t>
            </a:r>
            <a:r>
              <a:rPr lang="en-US" sz="1100" dirty="0" err="1" smtClean="0">
                <a:solidFill>
                  <a:schemeClr val="bg1"/>
                </a:solidFill>
              </a:rPr>
              <a:t>Nonpharmacological</a:t>
            </a:r>
            <a:r>
              <a:rPr lang="en-US" sz="1100" dirty="0" smtClean="0">
                <a:solidFill>
                  <a:schemeClr val="bg1"/>
                </a:solidFill>
              </a:rPr>
              <a:t> Approach. Mayo </a:t>
            </a:r>
            <a:r>
              <a:rPr lang="en-US" sz="1100" dirty="0" err="1" smtClean="0">
                <a:solidFill>
                  <a:schemeClr val="bg1"/>
                </a:solidFill>
              </a:rPr>
              <a:t>Clin</a:t>
            </a:r>
            <a:r>
              <a:rPr lang="en-US" sz="1100" dirty="0" smtClean="0">
                <a:solidFill>
                  <a:schemeClr val="bg1"/>
                </a:solidFill>
              </a:rPr>
              <a:t> </a:t>
            </a:r>
            <a:r>
              <a:rPr lang="en-US" sz="1100" dirty="0" err="1" smtClean="0">
                <a:solidFill>
                  <a:schemeClr val="bg1"/>
                </a:solidFill>
              </a:rPr>
              <a:t>Proc</a:t>
            </a:r>
            <a:r>
              <a:rPr lang="en-US" sz="1100" dirty="0" smtClean="0">
                <a:solidFill>
                  <a:schemeClr val="bg1"/>
                </a:solidFill>
              </a:rPr>
              <a:t> 1995</a:t>
            </a:r>
          </a:p>
          <a:p>
            <a:r>
              <a:rPr lang="en-US" sz="1100" dirty="0" smtClean="0">
                <a:solidFill>
                  <a:schemeClr val="bg1"/>
                </a:solidFill>
              </a:rPr>
              <a:t>2. Steffens D. C. et al. Textbook of Geriatric Psychiatry. American Psychiatric Publishing, 5</a:t>
            </a:r>
            <a:r>
              <a:rPr lang="en-US" sz="1100" baseline="30000" dirty="0" smtClean="0">
                <a:solidFill>
                  <a:schemeClr val="bg1"/>
                </a:solidFill>
              </a:rPr>
              <a:t>th</a:t>
            </a:r>
            <a:r>
              <a:rPr lang="en-US" sz="1100" dirty="0" smtClean="0">
                <a:solidFill>
                  <a:schemeClr val="bg1"/>
                </a:solidFill>
              </a:rPr>
              <a:t> </a:t>
            </a:r>
            <a:r>
              <a:rPr lang="en-US" sz="1100" dirty="0" err="1" smtClean="0">
                <a:solidFill>
                  <a:schemeClr val="bg1"/>
                </a:solidFill>
              </a:rPr>
              <a:t>edn</a:t>
            </a:r>
            <a:r>
              <a:rPr lang="en-US" sz="1100" dirty="0" smtClean="0">
                <a:solidFill>
                  <a:schemeClr val="bg1"/>
                </a:solidFill>
              </a:rPr>
              <a:t>. 2015.</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181166"/>
      </p:ext>
    </p:extLst>
  </p:cSld>
  <p:clrMapOvr>
    <a:masterClrMapping/>
  </p:clrMapOvr>
  <p:transition spd="med">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675640"/>
          </a:xfrm>
        </p:spPr>
        <p:txBody>
          <a:bodyPr>
            <a:normAutofit fontScale="90000"/>
          </a:bodyPr>
          <a:lstStyle/>
          <a:p>
            <a:r>
              <a:rPr lang="en-US" sz="3600" dirty="0" smtClean="0">
                <a:solidFill>
                  <a:srgbClr val="FFFF00"/>
                </a:solidFill>
                <a:latin typeface="Garamond" pitchFamily="18" charset="0"/>
              </a:rPr>
              <a:t>Management strategies for specific behaviors</a:t>
            </a:r>
            <a:endParaRPr lang="en-US" sz="3600"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228600" y="1543050"/>
          <a:ext cx="8672052" cy="4425709"/>
        </p:xfrm>
        <a:graphic>
          <a:graphicData uri="http://schemas.openxmlformats.org/drawingml/2006/table">
            <a:tbl>
              <a:tblPr firstRow="1" bandRow="1">
                <a:tableStyleId>{5C22544A-7EE6-4342-B048-85BDC9FD1C3A}</a:tableStyleId>
              </a:tblPr>
              <a:tblGrid>
                <a:gridCol w="1343025">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4071477">
                  <a:extLst>
                    <a:ext uri="{9D8B030D-6E8A-4147-A177-3AD203B41FA5}">
                      <a16:colId xmlns:a16="http://schemas.microsoft.com/office/drawing/2014/main" val="20002"/>
                    </a:ext>
                  </a:extLst>
                </a:gridCol>
              </a:tblGrid>
              <a:tr h="619125">
                <a:tc>
                  <a:txBody>
                    <a:bodyPr/>
                    <a:lstStyle/>
                    <a:p>
                      <a:pPr algn="ctr"/>
                      <a:r>
                        <a:rPr lang="en-US" dirty="0" smtClean="0"/>
                        <a:t>Behavior</a:t>
                      </a:r>
                      <a:endParaRPr lang="en-US" dirty="0"/>
                    </a:p>
                  </a:txBody>
                  <a:tcPr anchor="ctr"/>
                </a:tc>
                <a:tc>
                  <a:txBody>
                    <a:bodyPr/>
                    <a:lstStyle/>
                    <a:p>
                      <a:pPr algn="ctr"/>
                      <a:r>
                        <a:rPr lang="en-US" dirty="0" smtClean="0"/>
                        <a:t>Potential </a:t>
                      </a:r>
                      <a:r>
                        <a:rPr lang="en-US" baseline="0" dirty="0" smtClean="0"/>
                        <a:t> causes </a:t>
                      </a:r>
                      <a:endParaRPr lang="en-US" dirty="0"/>
                    </a:p>
                  </a:txBody>
                  <a:tcPr anchor="ctr"/>
                </a:tc>
                <a:tc>
                  <a:txBody>
                    <a:bodyPr/>
                    <a:lstStyle/>
                    <a:p>
                      <a:pPr algn="ctr"/>
                      <a:r>
                        <a:rPr lang="en-US" dirty="0" smtClean="0"/>
                        <a:t>Management strategies</a:t>
                      </a:r>
                      <a:endParaRPr lang="en-US" dirty="0"/>
                    </a:p>
                  </a:txBody>
                  <a:tcPr anchor="ctr"/>
                </a:tc>
                <a:extLst>
                  <a:ext uri="{0D108BD9-81ED-4DB2-BD59-A6C34878D82A}">
                    <a16:rowId xmlns:a16="http://schemas.microsoft.com/office/drawing/2014/main" val="10000"/>
                  </a:ext>
                </a:extLst>
              </a:tr>
              <a:tr h="3806584">
                <a:tc>
                  <a:txBody>
                    <a:bodyPr/>
                    <a:lstStyle/>
                    <a:p>
                      <a:r>
                        <a:rPr lang="en-US" sz="1400" dirty="0" smtClean="0"/>
                        <a:t>Inappropriate </a:t>
                      </a:r>
                      <a:r>
                        <a:rPr lang="en-US" sz="1400" baseline="0" dirty="0" smtClean="0"/>
                        <a:t> or impulsive sexual behavior</a:t>
                      </a:r>
                      <a:endParaRPr lang="en-US" sz="1400" dirty="0"/>
                    </a:p>
                  </a:txBody>
                  <a:tcPr/>
                </a:tc>
                <a:tc>
                  <a:txBody>
                    <a:bodyPr/>
                    <a:lstStyle/>
                    <a:p>
                      <a:pPr>
                        <a:lnSpc>
                          <a:spcPct val="150000"/>
                        </a:lnSpc>
                        <a:buFont typeface="Arial" pitchFamily="34" charset="0"/>
                        <a:buChar char="•"/>
                      </a:pPr>
                      <a:r>
                        <a:rPr lang="en-US" sz="1400" dirty="0" smtClean="0"/>
                        <a:t>Dementia related decreased judgment and social awareness</a:t>
                      </a:r>
                    </a:p>
                    <a:p>
                      <a:pPr>
                        <a:lnSpc>
                          <a:spcPct val="150000"/>
                        </a:lnSpc>
                        <a:buFont typeface="Arial" pitchFamily="34" charset="0"/>
                        <a:buChar char="•"/>
                      </a:pPr>
                      <a:r>
                        <a:rPr lang="en-US" sz="1400" dirty="0" smtClean="0"/>
                        <a:t>Misinterpreting</a:t>
                      </a:r>
                      <a:r>
                        <a:rPr lang="en-US" sz="1400" baseline="0" dirty="0" smtClean="0"/>
                        <a:t> caregiver’s interaction</a:t>
                      </a:r>
                    </a:p>
                    <a:p>
                      <a:pPr>
                        <a:lnSpc>
                          <a:spcPct val="150000"/>
                        </a:lnSpc>
                        <a:buFont typeface="Arial" pitchFamily="34" charset="0"/>
                        <a:buChar char="•"/>
                      </a:pPr>
                      <a:r>
                        <a:rPr lang="en-US" sz="1400" baseline="0" dirty="0" smtClean="0"/>
                        <a:t>Uncomfortable – too warm, clothing too tight; need to void; genital irritation</a:t>
                      </a:r>
                    </a:p>
                    <a:p>
                      <a:pPr>
                        <a:lnSpc>
                          <a:spcPct val="150000"/>
                        </a:lnSpc>
                        <a:buFont typeface="Arial" pitchFamily="34" charset="0"/>
                        <a:buChar char="•"/>
                      </a:pPr>
                      <a:r>
                        <a:rPr lang="en-US" sz="1400" baseline="0" dirty="0" smtClean="0"/>
                        <a:t>Need for attention, affection, intimacy</a:t>
                      </a:r>
                    </a:p>
                    <a:p>
                      <a:pPr>
                        <a:lnSpc>
                          <a:spcPct val="150000"/>
                        </a:lnSpc>
                        <a:buFont typeface="Arial" pitchFamily="34" charset="0"/>
                        <a:buChar char="•"/>
                      </a:pPr>
                      <a:r>
                        <a:rPr lang="en-US" sz="1400" baseline="0" dirty="0" smtClean="0"/>
                        <a:t>Self stimulating, reacting to what feels good</a:t>
                      </a:r>
                      <a:endParaRPr lang="en-US" sz="1400" dirty="0"/>
                    </a:p>
                  </a:txBody>
                  <a:tcPr/>
                </a:tc>
                <a:tc>
                  <a:txBody>
                    <a:bodyPr/>
                    <a:lstStyle/>
                    <a:p>
                      <a:pPr>
                        <a:lnSpc>
                          <a:spcPct val="150000"/>
                        </a:lnSpc>
                        <a:buFont typeface="Arial" pitchFamily="34" charset="0"/>
                        <a:buChar char="•"/>
                      </a:pPr>
                      <a:r>
                        <a:rPr lang="en-US" sz="1400" baseline="0" dirty="0" smtClean="0"/>
                        <a:t>Do not overreact or confront, respond calmly and firmly; distract and redirect</a:t>
                      </a:r>
                    </a:p>
                    <a:p>
                      <a:pPr>
                        <a:lnSpc>
                          <a:spcPct val="150000"/>
                        </a:lnSpc>
                        <a:buFont typeface="Arial" pitchFamily="34" charset="0"/>
                        <a:buChar char="•"/>
                      </a:pPr>
                      <a:r>
                        <a:rPr lang="en-US" sz="1400" baseline="0" dirty="0" smtClean="0"/>
                        <a:t>Do not give mixed sexual messages;  avoid nonverbal messages; distract while performing personal care; bathing</a:t>
                      </a:r>
                    </a:p>
                    <a:p>
                      <a:pPr>
                        <a:lnSpc>
                          <a:spcPct val="150000"/>
                        </a:lnSpc>
                        <a:buFont typeface="Arial" pitchFamily="34" charset="0"/>
                        <a:buChar char="•"/>
                      </a:pPr>
                      <a:r>
                        <a:rPr lang="en-US" sz="1400" baseline="0" dirty="0" smtClean="0"/>
                        <a:t>Check room temp; comfortable weather appropriate clothing; ensure elimination needs are met; examine for groin rash; perineal skin problems; stool impaction</a:t>
                      </a:r>
                    </a:p>
                    <a:p>
                      <a:pPr>
                        <a:lnSpc>
                          <a:spcPct val="150000"/>
                        </a:lnSpc>
                        <a:buFont typeface="Arial" pitchFamily="34" charset="0"/>
                        <a:buChar char="•"/>
                      </a:pPr>
                      <a:r>
                        <a:rPr lang="en-US" sz="1400" baseline="0" dirty="0" smtClean="0"/>
                        <a:t>Model for appropriate touch; offer soothing objects (stuffed animals); provide hand or back massage</a:t>
                      </a:r>
                    </a:p>
                    <a:p>
                      <a:pPr>
                        <a:lnSpc>
                          <a:spcPct val="150000"/>
                        </a:lnSpc>
                        <a:buFont typeface="Arial" pitchFamily="34" charset="0"/>
                        <a:buChar char="•"/>
                      </a:pPr>
                      <a:r>
                        <a:rPr lang="en-US" sz="1400" baseline="0" dirty="0" smtClean="0"/>
                        <a:t>Offer privacy; remove from inappropriate place</a:t>
                      </a:r>
                    </a:p>
                  </a:txBody>
                  <a:tcPr/>
                </a:tc>
                <a:extLst>
                  <a:ext uri="{0D108BD9-81ED-4DB2-BD59-A6C34878D82A}">
                    <a16:rowId xmlns:a16="http://schemas.microsoft.com/office/drawing/2014/main" val="10001"/>
                  </a:ext>
                </a:extLst>
              </a:tr>
            </a:tbl>
          </a:graphicData>
        </a:graphic>
      </p:graphicFrame>
      <p:sp>
        <p:nvSpPr>
          <p:cNvPr id="14" name="TextBox 13"/>
          <p:cNvSpPr txBox="1"/>
          <p:nvPr/>
        </p:nvSpPr>
        <p:spPr>
          <a:xfrm>
            <a:off x="669229" y="6419845"/>
            <a:ext cx="7766870" cy="261610"/>
          </a:xfrm>
          <a:prstGeom prst="rect">
            <a:avLst/>
          </a:prstGeom>
          <a:noFill/>
        </p:spPr>
        <p:txBody>
          <a:bodyPr wrap="none" rtlCol="0">
            <a:spAutoFit/>
          </a:bodyPr>
          <a:lstStyle/>
          <a:p>
            <a:r>
              <a:rPr lang="en-US" sz="1100" dirty="0" smtClean="0">
                <a:solidFill>
                  <a:schemeClr val="bg1"/>
                </a:solidFill>
              </a:rPr>
              <a:t>Carlson D.L. et al. Management of Dementia-Related Behavioral Disturbances: A </a:t>
            </a:r>
            <a:r>
              <a:rPr lang="en-US" sz="1100" dirty="0" err="1" smtClean="0">
                <a:solidFill>
                  <a:schemeClr val="bg1"/>
                </a:solidFill>
              </a:rPr>
              <a:t>Nonpharmacological</a:t>
            </a:r>
            <a:r>
              <a:rPr lang="en-US" sz="1100" dirty="0" smtClean="0">
                <a:solidFill>
                  <a:schemeClr val="bg1"/>
                </a:solidFill>
              </a:rPr>
              <a:t> Approach. Mayo </a:t>
            </a:r>
            <a:r>
              <a:rPr lang="en-US" sz="1100" dirty="0" err="1" smtClean="0">
                <a:solidFill>
                  <a:schemeClr val="bg1"/>
                </a:solidFill>
              </a:rPr>
              <a:t>Clin</a:t>
            </a:r>
            <a:r>
              <a:rPr lang="en-US" sz="1100" dirty="0" smtClean="0">
                <a:solidFill>
                  <a:schemeClr val="bg1"/>
                </a:solidFill>
              </a:rPr>
              <a:t> Proc 1995</a:t>
            </a:r>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4181166"/>
      </p:ext>
    </p:extLst>
  </p:cSld>
  <p:clrMapOvr>
    <a:masterClrMapping/>
  </p:clrMapOvr>
  <p:transition spd="med">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43348" y="1996405"/>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348" y="2064925"/>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58096" y="4763303"/>
            <a:ext cx="8672052" cy="802785"/>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43348" y="3326367"/>
            <a:ext cx="8686800" cy="646331"/>
          </a:xfrm>
          <a:prstGeom prst="rect">
            <a:avLst/>
          </a:prstGeom>
          <a:noFill/>
        </p:spPr>
        <p:txBody>
          <a:bodyPr wrap="square" rtlCol="0">
            <a:spAutoFit/>
          </a:bodyPr>
          <a:lstStyle/>
          <a:p>
            <a:pPr algn="ctr"/>
            <a:r>
              <a:rPr lang="en-US" sz="3600" dirty="0" smtClean="0">
                <a:solidFill>
                  <a:srgbClr val="FFFF00"/>
                </a:solidFill>
              </a:rPr>
              <a:t>Thank You</a:t>
            </a:r>
            <a:endParaRPr lang="en-US" sz="3600" dirty="0">
              <a:solidFill>
                <a:srgbClr val="FFFF00"/>
              </a:solidFill>
            </a:endParaRPr>
          </a:p>
        </p:txBody>
      </p:sp>
    </p:spTree>
    <p:extLst>
      <p:ext uri="{BB962C8B-B14F-4D97-AF65-F5344CB8AC3E}">
        <p14:creationId xmlns:p14="http://schemas.microsoft.com/office/powerpoint/2010/main" val="1414408320"/>
      </p:ext>
    </p:extLst>
  </p:cSld>
  <p:clrMapOvr>
    <a:masterClrMapping/>
  </p:clrMapOvr>
  <p:transition spd="med">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01000" cy="762000"/>
          </a:xfrm>
        </p:spPr>
        <p:txBody>
          <a:bodyPr/>
          <a:lstStyle/>
          <a:p>
            <a:r>
              <a:rPr lang="en-US" dirty="0" smtClean="0">
                <a:solidFill>
                  <a:srgbClr val="FFFF00"/>
                </a:solidFill>
                <a:latin typeface="Garamond" pitchFamily="18" charset="0"/>
              </a:rPr>
              <a:t>Dementia: Introduction</a:t>
            </a:r>
            <a:endParaRPr lang="en-US" dirty="0">
              <a:solidFill>
                <a:srgbClr val="FFFF00"/>
              </a:solidFill>
              <a:latin typeface="Garamond" pitchFamily="18" charset="0"/>
            </a:endParaRPr>
          </a:p>
        </p:txBody>
      </p:sp>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1905000"/>
            <a:ext cx="8534400" cy="3970318"/>
          </a:xfrm>
          <a:prstGeom prst="rect">
            <a:avLst/>
          </a:prstGeom>
          <a:noFill/>
        </p:spPr>
        <p:txBody>
          <a:bodyPr wrap="square" rtlCol="0">
            <a:spAutoFit/>
          </a:bodyPr>
          <a:lstStyle/>
          <a:p>
            <a:pPr algn="just"/>
            <a:r>
              <a:rPr lang="en-US" sz="3600" dirty="0" smtClean="0">
                <a:solidFill>
                  <a:srgbClr val="DCE6F2"/>
                </a:solidFill>
                <a:latin typeface="Garamond" pitchFamily="18" charset="0"/>
              </a:rPr>
              <a:t>Syndrome of  deterioration of intellectual or cognitive function due to chronic progressive degenerative disease of the brain.</a:t>
            </a:r>
          </a:p>
          <a:p>
            <a:pPr algn="just"/>
            <a:endParaRPr lang="en-US" sz="3600" dirty="0" smtClean="0">
              <a:latin typeface="Garamond" pitchFamily="18" charset="0"/>
            </a:endParaRPr>
          </a:p>
          <a:p>
            <a:pPr algn="just"/>
            <a:r>
              <a:rPr lang="en-US" sz="3600" dirty="0" smtClean="0">
                <a:solidFill>
                  <a:srgbClr val="FFFF00"/>
                </a:solidFill>
                <a:latin typeface="Garamond" pitchFamily="18" charset="0"/>
              </a:rPr>
              <a:t>Little or no disturbance in consciousness or perception.</a:t>
            </a:r>
          </a:p>
          <a:p>
            <a:pPr algn="just"/>
            <a:endParaRPr lang="en-US" sz="3600" dirty="0"/>
          </a:p>
        </p:txBody>
      </p:sp>
      <p:sp>
        <p:nvSpPr>
          <p:cNvPr id="12" name="Freeform 11"/>
          <p:cNvSpPr/>
          <p:nvPr/>
        </p:nvSpPr>
        <p:spPr>
          <a:xfrm>
            <a:off x="228600" y="762001"/>
            <a:ext cx="8672052" cy="914400"/>
          </a:xfrm>
          <a:custGeom>
            <a:avLst/>
            <a:gdLst>
              <a:gd name="connsiteX0" fmla="*/ 0 w 8672052"/>
              <a:gd name="connsiteY0" fmla="*/ 17207 h 1172497"/>
              <a:gd name="connsiteX1" fmla="*/ 722671 w 8672052"/>
              <a:gd name="connsiteY1" fmla="*/ 1138084 h 1172497"/>
              <a:gd name="connsiteX2" fmla="*/ 1047135 w 8672052"/>
              <a:gd name="connsiteY2" fmla="*/ 223684 h 1172497"/>
              <a:gd name="connsiteX3" fmla="*/ 1799303 w 8672052"/>
              <a:gd name="connsiteY3" fmla="*/ 415413 h 1172497"/>
              <a:gd name="connsiteX4" fmla="*/ 2448232 w 8672052"/>
              <a:gd name="connsiteY4" fmla="*/ 208936 h 1172497"/>
              <a:gd name="connsiteX5" fmla="*/ 3554361 w 8672052"/>
              <a:gd name="connsiteY5" fmla="*/ 444910 h 1172497"/>
              <a:gd name="connsiteX6" fmla="*/ 4630994 w 8672052"/>
              <a:gd name="connsiteY6" fmla="*/ 179439 h 1172497"/>
              <a:gd name="connsiteX7" fmla="*/ 6046839 w 8672052"/>
              <a:gd name="connsiteY7" fmla="*/ 90949 h 1172497"/>
              <a:gd name="connsiteX8" fmla="*/ 7270955 w 8672052"/>
              <a:gd name="connsiteY8" fmla="*/ 135194 h 1172497"/>
              <a:gd name="connsiteX9" fmla="*/ 8008374 w 8672052"/>
              <a:gd name="connsiteY9" fmla="*/ 223684 h 1172497"/>
              <a:gd name="connsiteX10" fmla="*/ 8495071 w 8672052"/>
              <a:gd name="connsiteY10" fmla="*/ 31955 h 1172497"/>
              <a:gd name="connsiteX11" fmla="*/ 8672052 w 8672052"/>
              <a:gd name="connsiteY11" fmla="*/ 31955 h 117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2052" h="1172497">
                <a:moveTo>
                  <a:pt x="0" y="17207"/>
                </a:moveTo>
                <a:cubicBezTo>
                  <a:pt x="274074" y="560439"/>
                  <a:pt x="548149" y="1103671"/>
                  <a:pt x="722671" y="1138084"/>
                </a:cubicBezTo>
                <a:cubicBezTo>
                  <a:pt x="897193" y="1172497"/>
                  <a:pt x="867696" y="344129"/>
                  <a:pt x="1047135" y="223684"/>
                </a:cubicBezTo>
                <a:cubicBezTo>
                  <a:pt x="1226574" y="103239"/>
                  <a:pt x="1565787" y="417871"/>
                  <a:pt x="1799303" y="415413"/>
                </a:cubicBezTo>
                <a:cubicBezTo>
                  <a:pt x="2032819" y="412955"/>
                  <a:pt x="2155722" y="204020"/>
                  <a:pt x="2448232" y="208936"/>
                </a:cubicBezTo>
                <a:cubicBezTo>
                  <a:pt x="2740742" y="213852"/>
                  <a:pt x="3190567" y="449826"/>
                  <a:pt x="3554361" y="444910"/>
                </a:cubicBezTo>
                <a:cubicBezTo>
                  <a:pt x="3918155" y="439994"/>
                  <a:pt x="4215581" y="238432"/>
                  <a:pt x="4630994" y="179439"/>
                </a:cubicBezTo>
                <a:cubicBezTo>
                  <a:pt x="5046407" y="120446"/>
                  <a:pt x="5606846" y="98323"/>
                  <a:pt x="6046839" y="90949"/>
                </a:cubicBezTo>
                <a:cubicBezTo>
                  <a:pt x="6486832" y="83575"/>
                  <a:pt x="6944033" y="113072"/>
                  <a:pt x="7270955" y="135194"/>
                </a:cubicBezTo>
                <a:cubicBezTo>
                  <a:pt x="7597877" y="157316"/>
                  <a:pt x="7804355" y="240890"/>
                  <a:pt x="8008374" y="223684"/>
                </a:cubicBezTo>
                <a:cubicBezTo>
                  <a:pt x="8212393" y="206478"/>
                  <a:pt x="8384458" y="63910"/>
                  <a:pt x="8495071" y="31955"/>
                </a:cubicBezTo>
                <a:cubicBezTo>
                  <a:pt x="8605684" y="0"/>
                  <a:pt x="8638868" y="15977"/>
                  <a:pt x="8672052" y="31955"/>
                </a:cubicBezTo>
              </a:path>
            </a:pathLst>
          </a:cu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7942821"/>
      </p:ext>
    </p:extLst>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1257"/>
          </a:xfrm>
        </p:spPr>
        <p:txBody>
          <a:bodyPr>
            <a:normAutofit fontScale="90000"/>
          </a:bodyPr>
          <a:lstStyle/>
          <a:p>
            <a:r>
              <a:rPr lang="en-US" dirty="0" smtClean="0">
                <a:solidFill>
                  <a:srgbClr val="FFFF00"/>
                </a:solidFill>
                <a:latin typeface="Garamond"/>
                <a:cs typeface="Garamond"/>
              </a:rPr>
              <a:t>Dementia Vs. Amnesia</a:t>
            </a:r>
            <a:endParaRPr lang="en-US" dirty="0">
              <a:solidFill>
                <a:srgbClr val="FFFF00"/>
              </a:solidFill>
              <a:latin typeface="Garamond"/>
              <a:cs typeface="Garamond"/>
            </a:endParaRPr>
          </a:p>
        </p:txBody>
      </p:sp>
      <p:sp>
        <p:nvSpPr>
          <p:cNvPr id="3" name="Content Placeholder 2"/>
          <p:cNvSpPr>
            <a:spLocks noGrp="1"/>
          </p:cNvSpPr>
          <p:nvPr>
            <p:ph idx="1"/>
          </p:nvPr>
        </p:nvSpPr>
        <p:spPr>
          <a:xfrm>
            <a:off x="457200" y="1760621"/>
            <a:ext cx="8229600" cy="3506537"/>
          </a:xfrm>
        </p:spPr>
        <p:txBody>
          <a:bodyPr>
            <a:normAutofit fontScale="85000" lnSpcReduction="10000"/>
          </a:bodyPr>
          <a:lstStyle/>
          <a:p>
            <a:r>
              <a:rPr lang="en-US" dirty="0" smtClean="0">
                <a:solidFill>
                  <a:schemeClr val="tx2">
                    <a:lumMod val="20000"/>
                    <a:lumOff val="80000"/>
                  </a:schemeClr>
                </a:solidFill>
                <a:latin typeface="Garamond"/>
                <a:cs typeface="Garamond"/>
              </a:rPr>
              <a:t>Progressive decline in cognitive function that impairs daily functioning.</a:t>
            </a:r>
          </a:p>
          <a:p>
            <a:r>
              <a:rPr lang="en-US" dirty="0" smtClean="0">
                <a:solidFill>
                  <a:schemeClr val="tx2">
                    <a:lumMod val="20000"/>
                    <a:lumOff val="80000"/>
                  </a:schemeClr>
                </a:solidFill>
                <a:latin typeface="Garamond"/>
                <a:cs typeface="Garamond"/>
              </a:rPr>
              <a:t>Memory loss  with otherwise preserved intellectual function </a:t>
            </a:r>
            <a:r>
              <a:rPr lang="mr-IN" dirty="0" smtClean="0">
                <a:solidFill>
                  <a:schemeClr val="tx2">
                    <a:lumMod val="20000"/>
                    <a:lumOff val="80000"/>
                  </a:schemeClr>
                </a:solidFill>
                <a:latin typeface="Garamond"/>
                <a:cs typeface="Garamond"/>
              </a:rPr>
              <a:t>–</a:t>
            </a:r>
            <a:r>
              <a:rPr lang="en-US" dirty="0" smtClean="0">
                <a:solidFill>
                  <a:schemeClr val="tx2">
                    <a:lumMod val="20000"/>
                    <a:lumOff val="80000"/>
                  </a:schemeClr>
                </a:solidFill>
                <a:latin typeface="Garamond"/>
                <a:cs typeface="Garamond"/>
              </a:rPr>
              <a:t> </a:t>
            </a:r>
            <a:r>
              <a:rPr lang="en-US" dirty="0" smtClean="0">
                <a:solidFill>
                  <a:schemeClr val="accent5">
                    <a:lumMod val="60000"/>
                    <a:lumOff val="40000"/>
                  </a:schemeClr>
                </a:solidFill>
                <a:latin typeface="Garamond"/>
                <a:cs typeface="Garamond"/>
              </a:rPr>
              <a:t>AMNESIA</a:t>
            </a:r>
          </a:p>
          <a:p>
            <a:r>
              <a:rPr lang="en-US" dirty="0" smtClean="0">
                <a:solidFill>
                  <a:schemeClr val="tx2">
                    <a:lumMod val="20000"/>
                    <a:lumOff val="80000"/>
                  </a:schemeClr>
                </a:solidFill>
                <a:latin typeface="Garamond"/>
                <a:cs typeface="Garamond"/>
              </a:rPr>
              <a:t>Amnesia </a:t>
            </a:r>
            <a:r>
              <a:rPr lang="mr-IN" dirty="0" smtClean="0">
                <a:solidFill>
                  <a:schemeClr val="tx2">
                    <a:lumMod val="20000"/>
                    <a:lumOff val="80000"/>
                  </a:schemeClr>
                </a:solidFill>
                <a:latin typeface="Garamond"/>
                <a:cs typeface="Garamond"/>
              </a:rPr>
              <a:t>–</a:t>
            </a:r>
            <a:r>
              <a:rPr lang="en-US" dirty="0" smtClean="0">
                <a:solidFill>
                  <a:schemeClr val="tx2">
                    <a:lumMod val="20000"/>
                    <a:lumOff val="80000"/>
                  </a:schemeClr>
                </a:solidFill>
                <a:latin typeface="Garamond"/>
                <a:cs typeface="Garamond"/>
              </a:rPr>
              <a:t> usually temporary or permanent dysfunction of hippocampus and portions of the limbic system.</a:t>
            </a:r>
          </a:p>
          <a:p>
            <a:r>
              <a:rPr lang="en-US" dirty="0" smtClean="0">
                <a:solidFill>
                  <a:schemeClr val="tx2">
                    <a:lumMod val="20000"/>
                    <a:lumOff val="80000"/>
                  </a:schemeClr>
                </a:solidFill>
                <a:latin typeface="Garamond"/>
                <a:cs typeface="Garamond"/>
              </a:rPr>
              <a:t>Dementia, in contrast usually results from extensive cerebral cortex dysfunction.</a:t>
            </a:r>
          </a:p>
          <a:p>
            <a:endParaRPr lang="en-US" dirty="0">
              <a:solidFill>
                <a:schemeClr val="tx2">
                  <a:lumMod val="20000"/>
                  <a:lumOff val="80000"/>
                </a:schemeClr>
              </a:solidFill>
              <a:latin typeface="Garamond"/>
              <a:cs typeface="Garamond"/>
            </a:endParaRPr>
          </a:p>
        </p:txBody>
      </p:sp>
      <p:sp>
        <p:nvSpPr>
          <p:cNvPr id="4" name="TextBox 3"/>
          <p:cNvSpPr txBox="1"/>
          <p:nvPr/>
        </p:nvSpPr>
        <p:spPr>
          <a:xfrm>
            <a:off x="553539" y="5510583"/>
            <a:ext cx="7895303" cy="584775"/>
          </a:xfrm>
          <a:prstGeom prst="rect">
            <a:avLst/>
          </a:prstGeom>
          <a:noFill/>
        </p:spPr>
        <p:txBody>
          <a:bodyPr wrap="none" rtlCol="0">
            <a:spAutoFit/>
          </a:bodyPr>
          <a:lstStyle/>
          <a:p>
            <a:r>
              <a:rPr lang="en-US" sz="3200" dirty="0" smtClean="0">
                <a:solidFill>
                  <a:srgbClr val="FFFF00"/>
                </a:solidFill>
                <a:latin typeface="Garamond" pitchFamily="18" charset="0"/>
              </a:rPr>
              <a:t>Memory loss alone is not equivalent to dementia</a:t>
            </a:r>
            <a:endParaRPr lang="en-US" sz="3200" dirty="0">
              <a:solidFill>
                <a:srgbClr val="FFFF00"/>
              </a:solidFill>
              <a:latin typeface="Garamond" pitchFamily="18" charset="0"/>
            </a:endParaRPr>
          </a:p>
        </p:txBody>
      </p:sp>
      <p:cxnSp>
        <p:nvCxnSpPr>
          <p:cNvPr id="5" name="Straight Connector 4"/>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144594"/>
      </p:ext>
    </p:extLst>
  </p:cSld>
  <p:clrMapOvr>
    <a:masterClrMapping/>
  </p:clrMapOvr>
  <p:transition spd="med">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solidFill>
                  <a:srgbClr val="FFFF00"/>
                </a:solidFill>
                <a:latin typeface="Garamond"/>
                <a:cs typeface="Garamond"/>
              </a:rPr>
              <a:t>DSM 5</a:t>
            </a:r>
          </a:p>
        </p:txBody>
      </p:sp>
      <p:sp>
        <p:nvSpPr>
          <p:cNvPr id="4" name="Content Placeholder 3"/>
          <p:cNvSpPr>
            <a:spLocks noGrp="1"/>
          </p:cNvSpPr>
          <p:nvPr>
            <p:ph idx="1"/>
          </p:nvPr>
        </p:nvSpPr>
        <p:spPr/>
        <p:txBody>
          <a:bodyPr>
            <a:normAutofit fontScale="77500" lnSpcReduction="20000"/>
          </a:bodyPr>
          <a:lstStyle/>
          <a:p>
            <a:pPr algn="just"/>
            <a:r>
              <a:rPr lang="en-US" dirty="0" smtClean="0">
                <a:solidFill>
                  <a:schemeClr val="tx2">
                    <a:lumMod val="20000"/>
                    <a:lumOff val="80000"/>
                  </a:schemeClr>
                </a:solidFill>
                <a:latin typeface="Garamond"/>
                <a:cs typeface="Garamond"/>
              </a:rPr>
              <a:t>Significant </a:t>
            </a:r>
            <a:r>
              <a:rPr lang="en-US" dirty="0" smtClean="0">
                <a:solidFill>
                  <a:schemeClr val="accent6">
                    <a:lumMod val="60000"/>
                    <a:lumOff val="40000"/>
                  </a:schemeClr>
                </a:solidFill>
                <a:latin typeface="Garamond"/>
                <a:cs typeface="Garamond"/>
              </a:rPr>
              <a:t>cognitive decline from previous level of performance </a:t>
            </a:r>
            <a:r>
              <a:rPr lang="en-US" dirty="0" smtClean="0">
                <a:solidFill>
                  <a:schemeClr val="tx2">
                    <a:lumMod val="20000"/>
                    <a:lumOff val="80000"/>
                  </a:schemeClr>
                </a:solidFill>
                <a:latin typeface="Garamond"/>
                <a:cs typeface="Garamond"/>
              </a:rPr>
              <a:t>in one or more complex cognitive domains (complex attention, executive functioning, learning and memory, language, perceptual motor,  or social cognition) based on</a:t>
            </a:r>
          </a:p>
          <a:p>
            <a:pPr lvl="1" algn="just"/>
            <a:r>
              <a:rPr lang="en-US" dirty="0" smtClean="0">
                <a:solidFill>
                  <a:schemeClr val="tx2">
                    <a:lumMod val="20000"/>
                    <a:lumOff val="80000"/>
                  </a:schemeClr>
                </a:solidFill>
                <a:latin typeface="Garamond"/>
                <a:cs typeface="Garamond"/>
              </a:rPr>
              <a:t>Concern of the individual or informant or clinician that there has been significant decline in cognitive functioning</a:t>
            </a:r>
          </a:p>
          <a:p>
            <a:pPr lvl="1" algn="just"/>
            <a:r>
              <a:rPr lang="en-US" dirty="0" smtClean="0">
                <a:solidFill>
                  <a:schemeClr val="tx2">
                    <a:lumMod val="20000"/>
                    <a:lumOff val="80000"/>
                  </a:schemeClr>
                </a:solidFill>
                <a:latin typeface="Garamond"/>
                <a:cs typeface="Garamond"/>
              </a:rPr>
              <a:t>Impairment in cognitive performance preferably documented by standardized </a:t>
            </a:r>
            <a:r>
              <a:rPr lang="en-US" dirty="0" err="1" smtClean="0">
                <a:solidFill>
                  <a:schemeClr val="tx2">
                    <a:lumMod val="20000"/>
                    <a:lumOff val="80000"/>
                  </a:schemeClr>
                </a:solidFill>
                <a:latin typeface="Garamond"/>
                <a:cs typeface="Garamond"/>
              </a:rPr>
              <a:t>neuropsych</a:t>
            </a:r>
            <a:r>
              <a:rPr lang="en-US" dirty="0" smtClean="0">
                <a:solidFill>
                  <a:schemeClr val="tx2">
                    <a:lumMod val="20000"/>
                    <a:lumOff val="80000"/>
                  </a:schemeClr>
                </a:solidFill>
                <a:latin typeface="Garamond"/>
                <a:cs typeface="Garamond"/>
              </a:rPr>
              <a:t> testing or clinical assessment</a:t>
            </a:r>
          </a:p>
          <a:p>
            <a:pPr algn="just"/>
            <a:r>
              <a:rPr lang="en-US" dirty="0" smtClean="0">
                <a:solidFill>
                  <a:schemeClr val="tx2">
                    <a:lumMod val="20000"/>
                    <a:lumOff val="80000"/>
                  </a:schemeClr>
                </a:solidFill>
                <a:latin typeface="Garamond"/>
                <a:cs typeface="Garamond"/>
              </a:rPr>
              <a:t>Interference with daily activities.</a:t>
            </a:r>
          </a:p>
          <a:p>
            <a:pPr algn="just"/>
            <a:r>
              <a:rPr lang="en-US" dirty="0" smtClean="0">
                <a:solidFill>
                  <a:schemeClr val="tx2">
                    <a:lumMod val="20000"/>
                    <a:lumOff val="80000"/>
                  </a:schemeClr>
                </a:solidFill>
                <a:latin typeface="Garamond"/>
                <a:cs typeface="Garamond"/>
              </a:rPr>
              <a:t>Not occurring in context of delirium</a:t>
            </a:r>
          </a:p>
          <a:p>
            <a:pPr algn="just"/>
            <a:r>
              <a:rPr lang="en-US" dirty="0" smtClean="0">
                <a:solidFill>
                  <a:schemeClr val="tx2">
                    <a:lumMod val="20000"/>
                    <a:lumOff val="80000"/>
                  </a:schemeClr>
                </a:solidFill>
                <a:latin typeface="Garamond"/>
                <a:cs typeface="Garamond"/>
              </a:rPr>
              <a:t>Cognitive deficits not explained by another mental disorder  (e.g. MDD, schizophrenia)</a:t>
            </a:r>
          </a:p>
          <a:p>
            <a:pPr algn="just"/>
            <a:endParaRPr lang="en-US" dirty="0" smtClean="0">
              <a:solidFill>
                <a:schemeClr val="tx2">
                  <a:lumMod val="20000"/>
                  <a:lumOff val="80000"/>
                </a:schemeClr>
              </a:solidFill>
              <a:latin typeface="Garamond"/>
              <a:cs typeface="Garamond"/>
            </a:endParaRPr>
          </a:p>
          <a:p>
            <a:pPr marL="0" indent="0" algn="just">
              <a:buNone/>
            </a:pPr>
            <a:endParaRPr lang="en-US" dirty="0">
              <a:solidFill>
                <a:schemeClr val="tx2">
                  <a:lumMod val="20000"/>
                  <a:lumOff val="80000"/>
                </a:schemeClr>
              </a:solidFill>
              <a:latin typeface="Garamond"/>
              <a:cs typeface="Garamond"/>
            </a:endParaRPr>
          </a:p>
        </p:txBody>
      </p:sp>
    </p:spTree>
    <p:extLst>
      <p:ext uri="{BB962C8B-B14F-4D97-AF65-F5344CB8AC3E}">
        <p14:creationId xmlns:p14="http://schemas.microsoft.com/office/powerpoint/2010/main" val="507208824"/>
      </p:ext>
    </p:extLst>
  </p:cSld>
  <p:clrMapOvr>
    <a:masterClrMapping/>
  </p:clrMapOvr>
  <p:transition spd="med">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4695" cy="647783"/>
          </a:xfrm>
        </p:spPr>
        <p:txBody>
          <a:bodyPr>
            <a:noAutofit/>
          </a:bodyPr>
          <a:lstStyle/>
          <a:p>
            <a:r>
              <a:rPr lang="en-US" sz="2800" dirty="0" smtClean="0">
                <a:solidFill>
                  <a:srgbClr val="FFFF00"/>
                </a:solidFill>
                <a:latin typeface="Garamond"/>
                <a:cs typeface="Garamond"/>
              </a:rPr>
              <a:t>DSM 5 – Major Neurocognitive Disorder Specifiers</a:t>
            </a:r>
            <a:endParaRPr lang="en-US" sz="2800" dirty="0">
              <a:solidFill>
                <a:srgbClr val="FFFF00"/>
              </a:solidFill>
              <a:latin typeface="Garamond"/>
              <a:cs typeface="Garamond"/>
            </a:endParaRPr>
          </a:p>
        </p:txBody>
      </p:sp>
      <p:sp>
        <p:nvSpPr>
          <p:cNvPr id="4" name="Content Placeholder 3"/>
          <p:cNvSpPr>
            <a:spLocks noGrp="1"/>
          </p:cNvSpPr>
          <p:nvPr>
            <p:ph idx="1"/>
          </p:nvPr>
        </p:nvSpPr>
        <p:spPr/>
        <p:txBody>
          <a:bodyPr>
            <a:normAutofit fontScale="62500" lnSpcReduction="20000"/>
          </a:bodyPr>
          <a:lstStyle/>
          <a:p>
            <a:pPr marL="0" indent="0">
              <a:buNone/>
            </a:pPr>
            <a:r>
              <a:rPr lang="en-US" dirty="0" err="1" smtClean="0">
                <a:solidFill>
                  <a:schemeClr val="tx2">
                    <a:lumMod val="20000"/>
                    <a:lumOff val="80000"/>
                  </a:schemeClr>
                </a:solidFill>
                <a:latin typeface="Garamond"/>
                <a:cs typeface="Garamond"/>
              </a:rPr>
              <a:t>Specifiers</a:t>
            </a:r>
            <a:r>
              <a:rPr lang="en-US" dirty="0" smtClean="0">
                <a:solidFill>
                  <a:schemeClr val="tx2">
                    <a:lumMod val="20000"/>
                    <a:lumOff val="80000"/>
                  </a:schemeClr>
                </a:solidFill>
                <a:latin typeface="Garamond"/>
                <a:cs typeface="Garamond"/>
              </a:rPr>
              <a:t>:</a:t>
            </a:r>
          </a:p>
          <a:p>
            <a:r>
              <a:rPr lang="en-US" dirty="0" err="1" smtClean="0">
                <a:solidFill>
                  <a:schemeClr val="tx2">
                    <a:lumMod val="20000"/>
                    <a:lumOff val="80000"/>
                  </a:schemeClr>
                </a:solidFill>
                <a:latin typeface="Garamond"/>
                <a:cs typeface="Garamond"/>
              </a:rPr>
              <a:t>Azheimer’s</a:t>
            </a:r>
            <a:r>
              <a:rPr lang="en-US" dirty="0" smtClean="0">
                <a:solidFill>
                  <a:schemeClr val="tx2">
                    <a:lumMod val="20000"/>
                    <a:lumOff val="80000"/>
                  </a:schemeClr>
                </a:solidFill>
                <a:latin typeface="Garamond"/>
                <a:cs typeface="Garamond"/>
              </a:rPr>
              <a:t> disease</a:t>
            </a:r>
          </a:p>
          <a:p>
            <a:r>
              <a:rPr lang="en-US" dirty="0" err="1" smtClean="0">
                <a:solidFill>
                  <a:schemeClr val="tx2">
                    <a:lumMod val="20000"/>
                    <a:lumOff val="80000"/>
                  </a:schemeClr>
                </a:solidFill>
                <a:latin typeface="Garamond"/>
                <a:cs typeface="Garamond"/>
              </a:rPr>
              <a:t>Frontotemporal</a:t>
            </a:r>
            <a:r>
              <a:rPr lang="en-US" dirty="0" smtClean="0">
                <a:solidFill>
                  <a:schemeClr val="tx2">
                    <a:lumMod val="20000"/>
                    <a:lumOff val="80000"/>
                  </a:schemeClr>
                </a:solidFill>
                <a:latin typeface="Garamond"/>
                <a:cs typeface="Garamond"/>
              </a:rPr>
              <a:t> lobar degeneration</a:t>
            </a:r>
          </a:p>
          <a:p>
            <a:r>
              <a:rPr lang="en-US" dirty="0" err="1" smtClean="0">
                <a:solidFill>
                  <a:schemeClr val="tx2">
                    <a:lumMod val="20000"/>
                    <a:lumOff val="80000"/>
                  </a:schemeClr>
                </a:solidFill>
                <a:latin typeface="Garamond"/>
                <a:cs typeface="Garamond"/>
              </a:rPr>
              <a:t>Lewy</a:t>
            </a:r>
            <a:r>
              <a:rPr lang="en-US" dirty="0" smtClean="0">
                <a:solidFill>
                  <a:schemeClr val="tx2">
                    <a:lumMod val="20000"/>
                    <a:lumOff val="80000"/>
                  </a:schemeClr>
                </a:solidFill>
                <a:latin typeface="Garamond"/>
                <a:cs typeface="Garamond"/>
              </a:rPr>
              <a:t> body disease</a:t>
            </a:r>
          </a:p>
          <a:p>
            <a:r>
              <a:rPr lang="en-US" dirty="0" smtClean="0">
                <a:solidFill>
                  <a:schemeClr val="tx2">
                    <a:lumMod val="20000"/>
                    <a:lumOff val="80000"/>
                  </a:schemeClr>
                </a:solidFill>
                <a:latin typeface="Garamond"/>
                <a:cs typeface="Garamond"/>
              </a:rPr>
              <a:t>Vascular disease</a:t>
            </a:r>
          </a:p>
          <a:p>
            <a:r>
              <a:rPr lang="en-US" dirty="0" smtClean="0">
                <a:solidFill>
                  <a:schemeClr val="tx2">
                    <a:lumMod val="20000"/>
                    <a:lumOff val="80000"/>
                  </a:schemeClr>
                </a:solidFill>
                <a:latin typeface="Garamond"/>
                <a:cs typeface="Garamond"/>
              </a:rPr>
              <a:t>Traumatic Brain injury</a:t>
            </a:r>
          </a:p>
          <a:p>
            <a:r>
              <a:rPr lang="en-US" dirty="0" smtClean="0">
                <a:solidFill>
                  <a:schemeClr val="tx2">
                    <a:lumMod val="20000"/>
                    <a:lumOff val="80000"/>
                  </a:schemeClr>
                </a:solidFill>
                <a:latin typeface="Garamond"/>
                <a:cs typeface="Garamond"/>
              </a:rPr>
              <a:t>Substance/medication use</a:t>
            </a:r>
          </a:p>
          <a:p>
            <a:r>
              <a:rPr lang="en-US" dirty="0" smtClean="0">
                <a:solidFill>
                  <a:schemeClr val="tx2">
                    <a:lumMod val="20000"/>
                    <a:lumOff val="80000"/>
                  </a:schemeClr>
                </a:solidFill>
                <a:latin typeface="Garamond"/>
                <a:cs typeface="Garamond"/>
              </a:rPr>
              <a:t>HIV infection</a:t>
            </a:r>
          </a:p>
          <a:p>
            <a:r>
              <a:rPr lang="en-US" dirty="0" smtClean="0">
                <a:solidFill>
                  <a:schemeClr val="tx2">
                    <a:lumMod val="20000"/>
                    <a:lumOff val="80000"/>
                  </a:schemeClr>
                </a:solidFill>
                <a:latin typeface="Garamond"/>
                <a:cs typeface="Garamond"/>
              </a:rPr>
              <a:t>Prion Disease</a:t>
            </a:r>
          </a:p>
          <a:p>
            <a:r>
              <a:rPr lang="en-US" dirty="0" smtClean="0">
                <a:solidFill>
                  <a:schemeClr val="tx2">
                    <a:lumMod val="20000"/>
                    <a:lumOff val="80000"/>
                  </a:schemeClr>
                </a:solidFill>
                <a:latin typeface="Garamond"/>
                <a:cs typeface="Garamond"/>
              </a:rPr>
              <a:t>Parkinson’s disease</a:t>
            </a:r>
          </a:p>
          <a:p>
            <a:r>
              <a:rPr lang="en-US" dirty="0" smtClean="0">
                <a:solidFill>
                  <a:schemeClr val="tx2">
                    <a:lumMod val="20000"/>
                    <a:lumOff val="80000"/>
                  </a:schemeClr>
                </a:solidFill>
                <a:latin typeface="Garamond"/>
                <a:cs typeface="Garamond"/>
              </a:rPr>
              <a:t>Huntington’s disease</a:t>
            </a:r>
          </a:p>
          <a:p>
            <a:r>
              <a:rPr lang="en-US" dirty="0" smtClean="0">
                <a:solidFill>
                  <a:schemeClr val="tx2">
                    <a:lumMod val="20000"/>
                    <a:lumOff val="80000"/>
                  </a:schemeClr>
                </a:solidFill>
                <a:latin typeface="Garamond"/>
                <a:cs typeface="Garamond"/>
              </a:rPr>
              <a:t>Another medical condition</a:t>
            </a:r>
          </a:p>
          <a:p>
            <a:r>
              <a:rPr lang="en-US" dirty="0" smtClean="0">
                <a:solidFill>
                  <a:schemeClr val="tx2">
                    <a:lumMod val="20000"/>
                    <a:lumOff val="80000"/>
                  </a:schemeClr>
                </a:solidFill>
                <a:latin typeface="Garamond"/>
                <a:cs typeface="Garamond"/>
              </a:rPr>
              <a:t>Multiple etiologies</a:t>
            </a:r>
          </a:p>
          <a:p>
            <a:r>
              <a:rPr lang="en-US" dirty="0" smtClean="0">
                <a:solidFill>
                  <a:schemeClr val="tx2">
                    <a:lumMod val="20000"/>
                    <a:lumOff val="80000"/>
                  </a:schemeClr>
                </a:solidFill>
                <a:latin typeface="Garamond"/>
                <a:cs typeface="Garamond"/>
              </a:rPr>
              <a:t>Unspecified.</a:t>
            </a:r>
          </a:p>
          <a:p>
            <a:endParaRPr lang="en-US" dirty="0" smtClean="0">
              <a:solidFill>
                <a:schemeClr val="tx2">
                  <a:lumMod val="20000"/>
                  <a:lumOff val="80000"/>
                </a:schemeClr>
              </a:solidFill>
              <a:latin typeface="Garamond"/>
              <a:cs typeface="Garamond"/>
            </a:endParaRPr>
          </a:p>
          <a:p>
            <a:pPr marL="0" indent="0">
              <a:buNone/>
            </a:pPr>
            <a:endParaRPr lang="en-US" dirty="0">
              <a:solidFill>
                <a:schemeClr val="tx2">
                  <a:lumMod val="20000"/>
                  <a:lumOff val="80000"/>
                </a:schemeClr>
              </a:solidFill>
              <a:latin typeface="Garamond"/>
              <a:cs typeface="Garamond"/>
            </a:endParaRPr>
          </a:p>
        </p:txBody>
      </p:sp>
      <p:cxnSp>
        <p:nvCxnSpPr>
          <p:cNvPr id="5" name="Straight Connector 4"/>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020182"/>
      </p:ext>
    </p:extLst>
  </p:cSld>
  <p:clrMapOvr>
    <a:masterClrMapping/>
  </p:clrMapOvr>
  <p:transition spd="med">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28600" y="12192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1143000"/>
            <a:ext cx="868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400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p:txBody>
          <a:bodyPr>
            <a:normAutofit/>
          </a:bodyPr>
          <a:lstStyle/>
          <a:p>
            <a:r>
              <a:rPr lang="en-US" sz="2800" dirty="0" smtClean="0">
                <a:solidFill>
                  <a:schemeClr val="bg1">
                    <a:lumMod val="95000"/>
                  </a:schemeClr>
                </a:solidFill>
                <a:latin typeface="Garamond" pitchFamily="18" charset="0"/>
              </a:rPr>
              <a:t>Alzheimer’s Disease: </a:t>
            </a:r>
            <a:r>
              <a:rPr lang="en-US" dirty="0" smtClean="0">
                <a:solidFill>
                  <a:schemeClr val="bg1">
                    <a:lumMod val="95000"/>
                  </a:schemeClr>
                </a:solidFill>
                <a:latin typeface="Garamond" pitchFamily="18" charset="0"/>
              </a:rPr>
              <a:t>			60-70%</a:t>
            </a:r>
          </a:p>
          <a:p>
            <a:endParaRPr lang="en-US" dirty="0" smtClean="0">
              <a:solidFill>
                <a:schemeClr val="bg1">
                  <a:lumMod val="95000"/>
                </a:schemeClr>
              </a:solidFill>
              <a:latin typeface="Garamond" pitchFamily="18" charset="0"/>
            </a:endParaRPr>
          </a:p>
          <a:p>
            <a:r>
              <a:rPr lang="en-US" sz="2800" dirty="0" smtClean="0">
                <a:solidFill>
                  <a:schemeClr val="bg1">
                    <a:lumMod val="95000"/>
                  </a:schemeClr>
                </a:solidFill>
                <a:latin typeface="Garamond" pitchFamily="18" charset="0"/>
              </a:rPr>
              <a:t>Other progressive disorders: </a:t>
            </a:r>
            <a:r>
              <a:rPr lang="en-US" dirty="0" smtClean="0">
                <a:solidFill>
                  <a:schemeClr val="bg1">
                    <a:lumMod val="95000"/>
                  </a:schemeClr>
                </a:solidFill>
                <a:latin typeface="Garamond" pitchFamily="18" charset="0"/>
              </a:rPr>
              <a:t>		15-30% </a:t>
            </a:r>
          </a:p>
          <a:p>
            <a:pPr>
              <a:buNone/>
            </a:pPr>
            <a:r>
              <a:rPr lang="en-US" sz="2000" dirty="0" smtClean="0">
                <a:solidFill>
                  <a:schemeClr val="bg1">
                    <a:lumMod val="95000"/>
                  </a:schemeClr>
                </a:solidFill>
                <a:latin typeface="Garamond" pitchFamily="18" charset="0"/>
              </a:rPr>
              <a:t>	(vascular, </a:t>
            </a:r>
            <a:r>
              <a:rPr lang="en-US" sz="2000" dirty="0" err="1" smtClean="0">
                <a:solidFill>
                  <a:schemeClr val="bg1">
                    <a:lumMod val="95000"/>
                  </a:schemeClr>
                </a:solidFill>
                <a:latin typeface="Garamond" pitchFamily="18" charset="0"/>
              </a:rPr>
              <a:t>Lewy</a:t>
            </a:r>
            <a:r>
              <a:rPr lang="en-US" sz="2000" dirty="0" smtClean="0">
                <a:solidFill>
                  <a:schemeClr val="bg1">
                    <a:lumMod val="95000"/>
                  </a:schemeClr>
                </a:solidFill>
                <a:latin typeface="Garamond" pitchFamily="18" charset="0"/>
              </a:rPr>
              <a:t> body, </a:t>
            </a:r>
            <a:r>
              <a:rPr lang="en-US" sz="2000" dirty="0" err="1" smtClean="0">
                <a:solidFill>
                  <a:schemeClr val="bg1">
                    <a:lumMod val="95000"/>
                  </a:schemeClr>
                </a:solidFill>
                <a:latin typeface="Garamond" pitchFamily="18" charset="0"/>
              </a:rPr>
              <a:t>frontotemporal</a:t>
            </a:r>
            <a:r>
              <a:rPr lang="en-US" sz="2000" dirty="0" smtClean="0">
                <a:solidFill>
                  <a:schemeClr val="bg1">
                    <a:lumMod val="95000"/>
                  </a:schemeClr>
                </a:solidFill>
                <a:latin typeface="Garamond" pitchFamily="18" charset="0"/>
              </a:rPr>
              <a:t>)</a:t>
            </a:r>
            <a:endParaRPr lang="en-US" dirty="0" smtClean="0">
              <a:solidFill>
                <a:schemeClr val="bg1">
                  <a:lumMod val="95000"/>
                </a:schemeClr>
              </a:solidFill>
              <a:latin typeface="Garamond" pitchFamily="18" charset="0"/>
            </a:endParaRPr>
          </a:p>
          <a:p>
            <a:endParaRPr lang="en-US" dirty="0" smtClean="0">
              <a:solidFill>
                <a:schemeClr val="bg1">
                  <a:lumMod val="95000"/>
                </a:schemeClr>
              </a:solidFill>
              <a:latin typeface="Garamond" pitchFamily="18" charset="0"/>
            </a:endParaRPr>
          </a:p>
          <a:p>
            <a:r>
              <a:rPr lang="en-US" sz="2800" dirty="0" smtClean="0">
                <a:solidFill>
                  <a:schemeClr val="bg1">
                    <a:lumMod val="95000"/>
                  </a:schemeClr>
                </a:solidFill>
                <a:latin typeface="Garamond" pitchFamily="18" charset="0"/>
              </a:rPr>
              <a:t>Completely reversible dementia: </a:t>
            </a:r>
            <a:r>
              <a:rPr lang="en-US" dirty="0" smtClean="0">
                <a:solidFill>
                  <a:schemeClr val="bg1">
                    <a:lumMod val="95000"/>
                  </a:schemeClr>
                </a:solidFill>
                <a:latin typeface="Garamond" pitchFamily="18" charset="0"/>
              </a:rPr>
              <a:t>	2-5% </a:t>
            </a:r>
          </a:p>
          <a:p>
            <a:pPr>
              <a:buNone/>
            </a:pPr>
            <a:r>
              <a:rPr lang="en-US" sz="2400" dirty="0" smtClean="0">
                <a:solidFill>
                  <a:schemeClr val="bg1">
                    <a:lumMod val="95000"/>
                  </a:schemeClr>
                </a:solidFill>
                <a:latin typeface="Garamond" pitchFamily="18" charset="0"/>
              </a:rPr>
              <a:t>	</a:t>
            </a:r>
            <a:r>
              <a:rPr lang="en-US" sz="2000" dirty="0" smtClean="0">
                <a:solidFill>
                  <a:schemeClr val="bg1">
                    <a:lumMod val="95000"/>
                  </a:schemeClr>
                </a:solidFill>
                <a:latin typeface="Garamond" pitchFamily="18" charset="0"/>
              </a:rPr>
              <a:t>(drug toxicity, metabolic changes, thyroid disease, subdural hematoma, normal pressure hydrocephalus)</a:t>
            </a:r>
            <a:endParaRPr lang="en-US" dirty="0">
              <a:solidFill>
                <a:schemeClr val="bg1">
                  <a:lumMod val="95000"/>
                </a:schemeClr>
              </a:solidFill>
              <a:latin typeface="Garamond" pitchFamily="18" charset="0"/>
            </a:endParaRPr>
          </a:p>
        </p:txBody>
      </p:sp>
      <p:sp>
        <p:nvSpPr>
          <p:cNvPr id="14" name="Title 13"/>
          <p:cNvSpPr>
            <a:spLocks noGrp="1"/>
          </p:cNvSpPr>
          <p:nvPr>
            <p:ph type="title"/>
          </p:nvPr>
        </p:nvSpPr>
        <p:spPr>
          <a:xfrm>
            <a:off x="457200" y="274638"/>
            <a:ext cx="8229600" cy="715962"/>
          </a:xfrm>
        </p:spPr>
        <p:txBody>
          <a:bodyPr>
            <a:normAutofit fontScale="90000"/>
          </a:bodyPr>
          <a:lstStyle/>
          <a:p>
            <a:r>
              <a:rPr lang="en-US" dirty="0" smtClean="0">
                <a:solidFill>
                  <a:srgbClr val="FFFF00"/>
                </a:solidFill>
                <a:latin typeface="Garamond" pitchFamily="18" charset="0"/>
              </a:rPr>
              <a:t>Demographics</a:t>
            </a:r>
            <a:endParaRPr lang="en-US" dirty="0">
              <a:solidFill>
                <a:srgbClr val="FFFF00"/>
              </a:solidFill>
              <a:latin typeface="Garamond" pitchFamily="18" charset="0"/>
            </a:endParaRPr>
          </a:p>
        </p:txBody>
      </p:sp>
    </p:spTree>
    <p:extLst>
      <p:ext uri="{BB962C8B-B14F-4D97-AF65-F5344CB8AC3E}">
        <p14:creationId xmlns:p14="http://schemas.microsoft.com/office/powerpoint/2010/main" val="3125836850"/>
      </p:ext>
    </p:extLst>
  </p:cSld>
  <p:clrMapOvr>
    <a:masterClrMapping/>
  </p:clrMapOvr>
  <p:transition spd="med">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1" y="220133"/>
            <a:ext cx="8839199" cy="6519333"/>
          </a:xfrm>
          <a:prstGeom prst="rect">
            <a:avLst/>
          </a:prstGeom>
        </p:spPr>
      </p:pic>
    </p:spTree>
    <p:extLst>
      <p:ext uri="{BB962C8B-B14F-4D97-AF65-F5344CB8AC3E}">
        <p14:creationId xmlns:p14="http://schemas.microsoft.com/office/powerpoint/2010/main" val="2706183526"/>
      </p:ext>
    </p:extLst>
  </p:cSld>
  <p:clrMapOvr>
    <a:masterClrMapping/>
  </p:clrMapOvr>
  <p:transition spd="med">
    <p:pull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10118</TotalTime>
  <Words>3536</Words>
  <Application>Microsoft Office PowerPoint</Application>
  <PresentationFormat>On-screen Show (4:3)</PresentationFormat>
  <Paragraphs>483</Paragraphs>
  <Slides>38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Garamond</vt:lpstr>
      <vt:lpstr>Mangal</vt:lpstr>
      <vt:lpstr>Office Theme</vt:lpstr>
      <vt:lpstr>PowerPoint Presentation</vt:lpstr>
      <vt:lpstr>Geriatric Syndromes</vt:lpstr>
      <vt:lpstr>Geriatric Assessment: Challenges</vt:lpstr>
      <vt:lpstr>Dementia: Introduction</vt:lpstr>
      <vt:lpstr>Dementia Vs. Amnesia</vt:lpstr>
      <vt:lpstr>DSM 5</vt:lpstr>
      <vt:lpstr>DSM 5 – Major Neurocognitive Disorder Specifiers</vt:lpstr>
      <vt:lpstr>Demographics</vt:lpstr>
      <vt:lpstr>PowerPoint Presentation</vt:lpstr>
      <vt:lpstr>Mild Cognitive Impairment (MCI) – Mild Neurocognitive Disorder</vt:lpstr>
      <vt:lpstr>Alzheimer’s Disease – Progression</vt:lpstr>
      <vt:lpstr>Behavioral and Psychological Symptoms of Dementia (BPSD)</vt:lpstr>
      <vt:lpstr>Causes of BPSD</vt:lpstr>
      <vt:lpstr>Assessment</vt:lpstr>
      <vt:lpstr>Assessment Contd…</vt:lpstr>
      <vt:lpstr>Assessment Contd…</vt:lpstr>
      <vt:lpstr>Assessment Contd…</vt:lpstr>
      <vt:lpstr>Management</vt:lpstr>
      <vt:lpstr>Delirium</vt:lpstr>
      <vt:lpstr>Evaluation of Delirium</vt:lpstr>
      <vt:lpstr>Management of Delirium</vt:lpstr>
      <vt:lpstr>Delirium Video</vt:lpstr>
      <vt:lpstr>When to suspect medical causes  for psychiatric presentation?</vt:lpstr>
      <vt:lpstr>Always Rule out Medical Cause if</vt:lpstr>
      <vt:lpstr>PowerPoint Presentation</vt:lpstr>
      <vt:lpstr>PowerPoint Presentation</vt:lpstr>
      <vt:lpstr>PowerPoint Presentation</vt:lpstr>
      <vt:lpstr>Non Pharmacological Management of BPSD</vt:lpstr>
      <vt:lpstr>Non Pharmacological Interventions </vt:lpstr>
      <vt:lpstr>Non Pharmacological Interventions </vt:lpstr>
      <vt:lpstr>Behavioral Management for BPSD</vt:lpstr>
      <vt:lpstr>Behavioral Management for BPSD</vt:lpstr>
      <vt:lpstr>Behavioral Management for BPSD</vt:lpstr>
      <vt:lpstr>Management strategies for specific behaviors</vt:lpstr>
      <vt:lpstr>Management strategies for specific behaviors</vt:lpstr>
      <vt:lpstr>Management strategies for specific behaviors</vt:lpstr>
      <vt:lpstr>Management strategies for specific behaviors</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Bhusan Neupane</dc:creator>
  <cp:lastModifiedBy>VITA Program</cp:lastModifiedBy>
  <cp:revision>105</cp:revision>
  <dcterms:created xsi:type="dcterms:W3CDTF">2015-11-03T03:09:39Z</dcterms:created>
  <dcterms:modified xsi:type="dcterms:W3CDTF">2018-08-24T12:03:12Z</dcterms:modified>
</cp:coreProperties>
</file>